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7" r:id="rId12"/>
    <p:sldId id="264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FD3AF-69DD-4F09-839C-DF5DBF8A4F4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AE8D6E9-1E1F-4DF1-AEA0-AFF1B10C6B55}">
      <dgm:prSet/>
      <dgm:spPr/>
      <dgm:t>
        <a:bodyPr/>
        <a:lstStyle/>
        <a:p>
          <a:r>
            <a:rPr lang="en-GB"/>
            <a:t>Navigating around Kaizen </a:t>
          </a:r>
          <a:endParaRPr lang="en-US"/>
        </a:p>
      </dgm:t>
    </dgm:pt>
    <dgm:pt modelId="{B3F5C135-48B1-46EB-8270-9CED7271189A}" type="parTrans" cxnId="{89D72332-F3D7-44C4-B7BF-755A8FDA19B2}">
      <dgm:prSet/>
      <dgm:spPr/>
      <dgm:t>
        <a:bodyPr/>
        <a:lstStyle/>
        <a:p>
          <a:endParaRPr lang="en-US"/>
        </a:p>
      </dgm:t>
    </dgm:pt>
    <dgm:pt modelId="{6E335824-943D-4EF7-9EF9-6489C31C8EF9}" type="sibTrans" cxnId="{89D72332-F3D7-44C4-B7BF-755A8FDA19B2}">
      <dgm:prSet/>
      <dgm:spPr/>
      <dgm:t>
        <a:bodyPr/>
        <a:lstStyle/>
        <a:p>
          <a:endParaRPr lang="en-US"/>
        </a:p>
      </dgm:t>
    </dgm:pt>
    <dgm:pt modelId="{855C8ED2-D096-41B8-BC1A-5F8D2ABFF99A}">
      <dgm:prSet/>
      <dgm:spPr/>
      <dgm:t>
        <a:bodyPr/>
        <a:lstStyle/>
        <a:p>
          <a:r>
            <a:rPr lang="en-GB"/>
            <a:t>Supervised Learning events</a:t>
          </a:r>
          <a:endParaRPr lang="en-US"/>
        </a:p>
      </dgm:t>
    </dgm:pt>
    <dgm:pt modelId="{081675A7-453F-4DA0-935C-936B523A0439}" type="parTrans" cxnId="{B4058544-084A-41A4-ADEB-5D2A0FDBA60C}">
      <dgm:prSet/>
      <dgm:spPr/>
      <dgm:t>
        <a:bodyPr/>
        <a:lstStyle/>
        <a:p>
          <a:endParaRPr lang="en-US"/>
        </a:p>
      </dgm:t>
    </dgm:pt>
    <dgm:pt modelId="{7CAEB1AF-A2BE-41D4-8A9B-4D78AB578F41}" type="sibTrans" cxnId="{B4058544-084A-41A4-ADEB-5D2A0FDBA60C}">
      <dgm:prSet/>
      <dgm:spPr/>
      <dgm:t>
        <a:bodyPr/>
        <a:lstStyle/>
        <a:p>
          <a:endParaRPr lang="en-US"/>
        </a:p>
      </dgm:t>
    </dgm:pt>
    <dgm:pt modelId="{ED0A97F9-6FDC-4B67-8904-CCB579E82C8F}">
      <dgm:prSet/>
      <dgm:spPr/>
      <dgm:t>
        <a:bodyPr/>
        <a:lstStyle/>
        <a:p>
          <a:r>
            <a:rPr lang="en-GB"/>
            <a:t>MSF </a:t>
          </a:r>
          <a:endParaRPr lang="en-US"/>
        </a:p>
      </dgm:t>
    </dgm:pt>
    <dgm:pt modelId="{616BDC01-7CF6-4451-B012-DE9FA69B47D3}" type="parTrans" cxnId="{BD300F2D-B10E-4D3F-B48B-7DC2B0CF8C56}">
      <dgm:prSet/>
      <dgm:spPr/>
      <dgm:t>
        <a:bodyPr/>
        <a:lstStyle/>
        <a:p>
          <a:endParaRPr lang="en-US"/>
        </a:p>
      </dgm:t>
    </dgm:pt>
    <dgm:pt modelId="{A3985B5F-F833-48EE-9056-B3E8F3E58408}" type="sibTrans" cxnId="{BD300F2D-B10E-4D3F-B48B-7DC2B0CF8C56}">
      <dgm:prSet/>
      <dgm:spPr/>
      <dgm:t>
        <a:bodyPr/>
        <a:lstStyle/>
        <a:p>
          <a:endParaRPr lang="en-US"/>
        </a:p>
      </dgm:t>
    </dgm:pt>
    <dgm:pt modelId="{E62D0582-CC0E-4447-B691-F3507C524119}">
      <dgm:prSet/>
      <dgm:spPr/>
      <dgm:t>
        <a:bodyPr/>
        <a:lstStyle/>
        <a:p>
          <a:r>
            <a:rPr lang="en-GB"/>
            <a:t>Getting ready for ARCP</a:t>
          </a:r>
          <a:endParaRPr lang="en-US"/>
        </a:p>
      </dgm:t>
    </dgm:pt>
    <dgm:pt modelId="{AA56D3DC-F0CB-40FE-B729-954624BB2B95}" type="parTrans" cxnId="{A7999BCC-F05D-4BF7-9B0A-FD3218E5B40C}">
      <dgm:prSet/>
      <dgm:spPr/>
      <dgm:t>
        <a:bodyPr/>
        <a:lstStyle/>
        <a:p>
          <a:endParaRPr lang="en-US"/>
        </a:p>
      </dgm:t>
    </dgm:pt>
    <dgm:pt modelId="{E8FA1A2F-0FEF-42FC-9AC6-CB4EA0EB9D64}" type="sibTrans" cxnId="{A7999BCC-F05D-4BF7-9B0A-FD3218E5B40C}">
      <dgm:prSet/>
      <dgm:spPr/>
      <dgm:t>
        <a:bodyPr/>
        <a:lstStyle/>
        <a:p>
          <a:endParaRPr lang="en-US"/>
        </a:p>
      </dgm:t>
    </dgm:pt>
    <dgm:pt modelId="{4820F5A4-3ABC-426F-B3B8-214431B8C818}">
      <dgm:prSet/>
      <dgm:spPr/>
      <dgm:t>
        <a:bodyPr/>
        <a:lstStyle/>
        <a:p>
          <a:r>
            <a:rPr lang="en-GB"/>
            <a:t>Questions </a:t>
          </a:r>
          <a:endParaRPr lang="en-US"/>
        </a:p>
      </dgm:t>
    </dgm:pt>
    <dgm:pt modelId="{37DE9797-1E40-4C29-ACCD-C09E21AE14C7}" type="parTrans" cxnId="{D566F2FE-ED82-4237-94D0-F6EF61117ADD}">
      <dgm:prSet/>
      <dgm:spPr/>
      <dgm:t>
        <a:bodyPr/>
        <a:lstStyle/>
        <a:p>
          <a:endParaRPr lang="en-US"/>
        </a:p>
      </dgm:t>
    </dgm:pt>
    <dgm:pt modelId="{3551050D-2670-492E-B406-503E6BF9B411}" type="sibTrans" cxnId="{D566F2FE-ED82-4237-94D0-F6EF61117ADD}">
      <dgm:prSet/>
      <dgm:spPr/>
      <dgm:t>
        <a:bodyPr/>
        <a:lstStyle/>
        <a:p>
          <a:endParaRPr lang="en-US"/>
        </a:p>
      </dgm:t>
    </dgm:pt>
    <dgm:pt modelId="{A8509550-DE71-4AD9-93C4-0A080077991F}" type="pres">
      <dgm:prSet presAssocID="{130FD3AF-69DD-4F09-839C-DF5DBF8A4F47}" presName="linear" presStyleCnt="0">
        <dgm:presLayoutVars>
          <dgm:animLvl val="lvl"/>
          <dgm:resizeHandles val="exact"/>
        </dgm:presLayoutVars>
      </dgm:prSet>
      <dgm:spPr/>
    </dgm:pt>
    <dgm:pt modelId="{DE34577D-87A5-44C9-842C-E1B223EC3925}" type="pres">
      <dgm:prSet presAssocID="{BAE8D6E9-1E1F-4DF1-AEA0-AFF1B10C6B5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5DC6DD6-28D1-4645-9961-E4F3F214ED1C}" type="pres">
      <dgm:prSet presAssocID="{6E335824-943D-4EF7-9EF9-6489C31C8EF9}" presName="spacer" presStyleCnt="0"/>
      <dgm:spPr/>
    </dgm:pt>
    <dgm:pt modelId="{B5FA5849-850D-44CA-BC5B-DF9AF35548F0}" type="pres">
      <dgm:prSet presAssocID="{855C8ED2-D096-41B8-BC1A-5F8D2ABFF9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DD3904E-B46A-4DB0-8309-793E2E7D477D}" type="pres">
      <dgm:prSet presAssocID="{7CAEB1AF-A2BE-41D4-8A9B-4D78AB578F41}" presName="spacer" presStyleCnt="0"/>
      <dgm:spPr/>
    </dgm:pt>
    <dgm:pt modelId="{DC8604D3-830D-4101-A181-3BAACB484026}" type="pres">
      <dgm:prSet presAssocID="{ED0A97F9-6FDC-4B67-8904-CCB579E82C8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22C01EB-9BA4-4EB7-9244-22E2C70F79DA}" type="pres">
      <dgm:prSet presAssocID="{A3985B5F-F833-48EE-9056-B3E8F3E58408}" presName="spacer" presStyleCnt="0"/>
      <dgm:spPr/>
    </dgm:pt>
    <dgm:pt modelId="{2F81BF52-9B5A-4AAF-A990-5A01147E1493}" type="pres">
      <dgm:prSet presAssocID="{E62D0582-CC0E-4447-B691-F3507C52411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774B822-3AAC-439C-89F4-0DDD2396F63F}" type="pres">
      <dgm:prSet presAssocID="{E8FA1A2F-0FEF-42FC-9AC6-CB4EA0EB9D64}" presName="spacer" presStyleCnt="0"/>
      <dgm:spPr/>
    </dgm:pt>
    <dgm:pt modelId="{81B0556D-5F94-4171-8C55-792D28A298D0}" type="pres">
      <dgm:prSet presAssocID="{4820F5A4-3ABC-426F-B3B8-214431B8C81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554A800-2476-4AAC-BA44-BCCC3992C02C}" type="presOf" srcId="{4820F5A4-3ABC-426F-B3B8-214431B8C818}" destId="{81B0556D-5F94-4171-8C55-792D28A298D0}" srcOrd="0" destOrd="0" presId="urn:microsoft.com/office/officeart/2005/8/layout/vList2"/>
    <dgm:cxn modelId="{BD300F2D-B10E-4D3F-B48B-7DC2B0CF8C56}" srcId="{130FD3AF-69DD-4F09-839C-DF5DBF8A4F47}" destId="{ED0A97F9-6FDC-4B67-8904-CCB579E82C8F}" srcOrd="2" destOrd="0" parTransId="{616BDC01-7CF6-4451-B012-DE9FA69B47D3}" sibTransId="{A3985B5F-F833-48EE-9056-B3E8F3E58408}"/>
    <dgm:cxn modelId="{89D72332-F3D7-44C4-B7BF-755A8FDA19B2}" srcId="{130FD3AF-69DD-4F09-839C-DF5DBF8A4F47}" destId="{BAE8D6E9-1E1F-4DF1-AEA0-AFF1B10C6B55}" srcOrd="0" destOrd="0" parTransId="{B3F5C135-48B1-46EB-8270-9CED7271189A}" sibTransId="{6E335824-943D-4EF7-9EF9-6489C31C8EF9}"/>
    <dgm:cxn modelId="{B4058544-084A-41A4-ADEB-5D2A0FDBA60C}" srcId="{130FD3AF-69DD-4F09-839C-DF5DBF8A4F47}" destId="{855C8ED2-D096-41B8-BC1A-5F8D2ABFF99A}" srcOrd="1" destOrd="0" parTransId="{081675A7-453F-4DA0-935C-936B523A0439}" sibTransId="{7CAEB1AF-A2BE-41D4-8A9B-4D78AB578F41}"/>
    <dgm:cxn modelId="{9BFF966A-5348-4201-92B2-43763600D615}" type="presOf" srcId="{ED0A97F9-6FDC-4B67-8904-CCB579E82C8F}" destId="{DC8604D3-830D-4101-A181-3BAACB484026}" srcOrd="0" destOrd="0" presId="urn:microsoft.com/office/officeart/2005/8/layout/vList2"/>
    <dgm:cxn modelId="{AE58B090-21BC-4D02-BBD6-19D217417C73}" type="presOf" srcId="{E62D0582-CC0E-4447-B691-F3507C524119}" destId="{2F81BF52-9B5A-4AAF-A990-5A01147E1493}" srcOrd="0" destOrd="0" presId="urn:microsoft.com/office/officeart/2005/8/layout/vList2"/>
    <dgm:cxn modelId="{0567A192-0914-43CC-BE88-907F87C8336F}" type="presOf" srcId="{855C8ED2-D096-41B8-BC1A-5F8D2ABFF99A}" destId="{B5FA5849-850D-44CA-BC5B-DF9AF35548F0}" srcOrd="0" destOrd="0" presId="urn:microsoft.com/office/officeart/2005/8/layout/vList2"/>
    <dgm:cxn modelId="{41D19C9B-D6EA-4202-8526-D23636F9870E}" type="presOf" srcId="{BAE8D6E9-1E1F-4DF1-AEA0-AFF1B10C6B55}" destId="{DE34577D-87A5-44C9-842C-E1B223EC3925}" srcOrd="0" destOrd="0" presId="urn:microsoft.com/office/officeart/2005/8/layout/vList2"/>
    <dgm:cxn modelId="{A7999BCC-F05D-4BF7-9B0A-FD3218E5B40C}" srcId="{130FD3AF-69DD-4F09-839C-DF5DBF8A4F47}" destId="{E62D0582-CC0E-4447-B691-F3507C524119}" srcOrd="3" destOrd="0" parTransId="{AA56D3DC-F0CB-40FE-B729-954624BB2B95}" sibTransId="{E8FA1A2F-0FEF-42FC-9AC6-CB4EA0EB9D64}"/>
    <dgm:cxn modelId="{707BA0F1-4326-4119-AD4F-DF6CD7315E92}" type="presOf" srcId="{130FD3AF-69DD-4F09-839C-DF5DBF8A4F47}" destId="{A8509550-DE71-4AD9-93C4-0A080077991F}" srcOrd="0" destOrd="0" presId="urn:microsoft.com/office/officeart/2005/8/layout/vList2"/>
    <dgm:cxn modelId="{D566F2FE-ED82-4237-94D0-F6EF61117ADD}" srcId="{130FD3AF-69DD-4F09-839C-DF5DBF8A4F47}" destId="{4820F5A4-3ABC-426F-B3B8-214431B8C818}" srcOrd="4" destOrd="0" parTransId="{37DE9797-1E40-4C29-ACCD-C09E21AE14C7}" sibTransId="{3551050D-2670-492E-B406-503E6BF9B411}"/>
    <dgm:cxn modelId="{7ECD5944-6262-4C36-AE79-CB3FA6F780A7}" type="presParOf" srcId="{A8509550-DE71-4AD9-93C4-0A080077991F}" destId="{DE34577D-87A5-44C9-842C-E1B223EC3925}" srcOrd="0" destOrd="0" presId="urn:microsoft.com/office/officeart/2005/8/layout/vList2"/>
    <dgm:cxn modelId="{50AC4E19-CCC8-46A1-B2DD-F737B29C745A}" type="presParOf" srcId="{A8509550-DE71-4AD9-93C4-0A080077991F}" destId="{45DC6DD6-28D1-4645-9961-E4F3F214ED1C}" srcOrd="1" destOrd="0" presId="urn:microsoft.com/office/officeart/2005/8/layout/vList2"/>
    <dgm:cxn modelId="{22DD031D-541E-4D91-B0E7-95225F9CAE38}" type="presParOf" srcId="{A8509550-DE71-4AD9-93C4-0A080077991F}" destId="{B5FA5849-850D-44CA-BC5B-DF9AF35548F0}" srcOrd="2" destOrd="0" presId="urn:microsoft.com/office/officeart/2005/8/layout/vList2"/>
    <dgm:cxn modelId="{9DBA08EA-4697-42D3-A5CA-D57FA189D34A}" type="presParOf" srcId="{A8509550-DE71-4AD9-93C4-0A080077991F}" destId="{CDD3904E-B46A-4DB0-8309-793E2E7D477D}" srcOrd="3" destOrd="0" presId="urn:microsoft.com/office/officeart/2005/8/layout/vList2"/>
    <dgm:cxn modelId="{991EA636-780E-41F0-8156-B76CE6575B3A}" type="presParOf" srcId="{A8509550-DE71-4AD9-93C4-0A080077991F}" destId="{DC8604D3-830D-4101-A181-3BAACB484026}" srcOrd="4" destOrd="0" presId="urn:microsoft.com/office/officeart/2005/8/layout/vList2"/>
    <dgm:cxn modelId="{C55F1EDD-80F7-402F-BA56-152C7C604B42}" type="presParOf" srcId="{A8509550-DE71-4AD9-93C4-0A080077991F}" destId="{222C01EB-9BA4-4EB7-9244-22E2C70F79DA}" srcOrd="5" destOrd="0" presId="urn:microsoft.com/office/officeart/2005/8/layout/vList2"/>
    <dgm:cxn modelId="{4B303015-F500-4B0A-9B76-4085138D6BA2}" type="presParOf" srcId="{A8509550-DE71-4AD9-93C4-0A080077991F}" destId="{2F81BF52-9B5A-4AAF-A990-5A01147E1493}" srcOrd="6" destOrd="0" presId="urn:microsoft.com/office/officeart/2005/8/layout/vList2"/>
    <dgm:cxn modelId="{1FAD2F9B-7E75-416F-B10D-D0E2F93A9D68}" type="presParOf" srcId="{A8509550-DE71-4AD9-93C4-0A080077991F}" destId="{1774B822-3AAC-439C-89F4-0DDD2396F63F}" srcOrd="7" destOrd="0" presId="urn:microsoft.com/office/officeart/2005/8/layout/vList2"/>
    <dgm:cxn modelId="{46F292B7-0461-400F-AC98-0217FC635303}" type="presParOf" srcId="{A8509550-DE71-4AD9-93C4-0A080077991F}" destId="{81B0556D-5F94-4171-8C55-792D28A298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4577D-87A5-44C9-842C-E1B223EC3925}">
      <dsp:nvSpPr>
        <dsp:cNvPr id="0" name=""/>
        <dsp:cNvSpPr/>
      </dsp:nvSpPr>
      <dsp:spPr>
        <a:xfrm>
          <a:off x="0" y="53928"/>
          <a:ext cx="5914209" cy="936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Navigating around Kaizen </a:t>
          </a:r>
          <a:endParaRPr lang="en-US" sz="4000" kern="1200"/>
        </a:p>
      </dsp:txBody>
      <dsp:txXfrm>
        <a:off x="45692" y="99620"/>
        <a:ext cx="5822825" cy="844616"/>
      </dsp:txXfrm>
    </dsp:sp>
    <dsp:sp modelId="{B5FA5849-850D-44CA-BC5B-DF9AF35548F0}">
      <dsp:nvSpPr>
        <dsp:cNvPr id="0" name=""/>
        <dsp:cNvSpPr/>
      </dsp:nvSpPr>
      <dsp:spPr>
        <a:xfrm>
          <a:off x="0" y="1105128"/>
          <a:ext cx="5914209" cy="936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248291"/>
                <a:satOff val="144"/>
                <a:lumOff val="1421"/>
                <a:alphaOff val="0"/>
                <a:shade val="74000"/>
                <a:satMod val="130000"/>
                <a:lumMod val="90000"/>
              </a:schemeClr>
              <a:schemeClr val="accent5">
                <a:hueOff val="248291"/>
                <a:satOff val="144"/>
                <a:lumOff val="142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Supervised Learning events</a:t>
          </a:r>
          <a:endParaRPr lang="en-US" sz="4000" kern="1200"/>
        </a:p>
      </dsp:txBody>
      <dsp:txXfrm>
        <a:off x="45692" y="1150820"/>
        <a:ext cx="5822825" cy="844616"/>
      </dsp:txXfrm>
    </dsp:sp>
    <dsp:sp modelId="{DC8604D3-830D-4101-A181-3BAACB484026}">
      <dsp:nvSpPr>
        <dsp:cNvPr id="0" name=""/>
        <dsp:cNvSpPr/>
      </dsp:nvSpPr>
      <dsp:spPr>
        <a:xfrm>
          <a:off x="0" y="2156328"/>
          <a:ext cx="5914209" cy="936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496582"/>
                <a:satOff val="288"/>
                <a:lumOff val="2843"/>
                <a:alphaOff val="0"/>
                <a:shade val="74000"/>
                <a:satMod val="130000"/>
                <a:lumMod val="90000"/>
              </a:schemeClr>
              <a:schemeClr val="accent5">
                <a:hueOff val="496582"/>
                <a:satOff val="288"/>
                <a:lumOff val="28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MSF </a:t>
          </a:r>
          <a:endParaRPr lang="en-US" sz="4000" kern="1200"/>
        </a:p>
      </dsp:txBody>
      <dsp:txXfrm>
        <a:off x="45692" y="2202020"/>
        <a:ext cx="5822825" cy="844616"/>
      </dsp:txXfrm>
    </dsp:sp>
    <dsp:sp modelId="{2F81BF52-9B5A-4AAF-A990-5A01147E1493}">
      <dsp:nvSpPr>
        <dsp:cNvPr id="0" name=""/>
        <dsp:cNvSpPr/>
      </dsp:nvSpPr>
      <dsp:spPr>
        <a:xfrm>
          <a:off x="0" y="3207528"/>
          <a:ext cx="5914209" cy="936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744874"/>
                <a:satOff val="432"/>
                <a:lumOff val="4264"/>
                <a:alphaOff val="0"/>
                <a:shade val="74000"/>
                <a:satMod val="130000"/>
                <a:lumMod val="90000"/>
              </a:schemeClr>
              <a:schemeClr val="accent5">
                <a:hueOff val="744874"/>
                <a:satOff val="432"/>
                <a:lumOff val="426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Getting ready for ARCP</a:t>
          </a:r>
          <a:endParaRPr lang="en-US" sz="4000" kern="1200"/>
        </a:p>
      </dsp:txBody>
      <dsp:txXfrm>
        <a:off x="45692" y="3253220"/>
        <a:ext cx="5822825" cy="844616"/>
      </dsp:txXfrm>
    </dsp:sp>
    <dsp:sp modelId="{81B0556D-5F94-4171-8C55-792D28A298D0}">
      <dsp:nvSpPr>
        <dsp:cNvPr id="0" name=""/>
        <dsp:cNvSpPr/>
      </dsp:nvSpPr>
      <dsp:spPr>
        <a:xfrm>
          <a:off x="0" y="4258728"/>
          <a:ext cx="5914209" cy="936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Questions </a:t>
          </a:r>
          <a:endParaRPr lang="en-US" sz="4000" kern="1200"/>
        </a:p>
      </dsp:txBody>
      <dsp:txXfrm>
        <a:off x="45692" y="4304420"/>
        <a:ext cx="5822825" cy="84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8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53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44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380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8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33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8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07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0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95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7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3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83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97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4D9040-D9A4-4463-AD17-1C9D4C273B0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181F79-EE76-4A57-A567-A77C0BF9B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1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Zy2fHigFK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stmidlandspaediatrics.com/arcp-informat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pch.ac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pch.ac.uk/resources/assessment-gui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Person playing boardgame">
            <a:extLst>
              <a:ext uri="{FF2B5EF4-FFF2-40B4-BE49-F238E27FC236}">
                <a16:creationId xmlns:a16="http://schemas.microsoft.com/office/drawing/2014/main" id="{D0C13587-8652-DED8-F0C0-19D1F9355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802" b="106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C2B769-D699-454E-9A3C-708CA2CD8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218" y="1913467"/>
            <a:ext cx="9508067" cy="1515533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Kaizen e-portfolio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1CBCC-02E5-6D32-1F76-B8A8EB77E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GB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Josephine Quaynor M.D, MRCPCH</a:t>
            </a:r>
          </a:p>
          <a:p>
            <a:endParaRPr lang="en-GB" i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86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96A3-5450-9D92-5B35-C4C8FF2B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SLEs (DOCS)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0051D-DB7D-610E-9347-FEE30B30C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4C0E8-F319-0502-3255-EDE5C6D87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320" y="3151574"/>
            <a:ext cx="4948384" cy="27242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900" dirty="0"/>
              <a:t>Discussion of correspondence: </a:t>
            </a:r>
            <a:r>
              <a:rPr lang="en-GB" sz="2900" b="0" i="0" dirty="0">
                <a:solidFill>
                  <a:srgbClr val="000000"/>
                </a:solidFill>
                <a:effectLst/>
              </a:rPr>
              <a:t>This is a supervised learning event that assesses your clinic letters and other forms of written communication.</a:t>
            </a:r>
            <a:endParaRPr lang="en-GB" sz="2900" dirty="0"/>
          </a:p>
          <a:p>
            <a:pPr marL="0" indent="0" algn="l">
              <a:buNone/>
            </a:pPr>
            <a:r>
              <a:rPr lang="en-GB" sz="2900" i="1" dirty="0">
                <a:solidFill>
                  <a:srgbClr val="000000"/>
                </a:solidFill>
              </a:rPr>
              <a:t>P</a:t>
            </a:r>
            <a:r>
              <a:rPr lang="en-GB" sz="2900" b="0" i="1" dirty="0">
                <a:solidFill>
                  <a:srgbClr val="000000"/>
                </a:solidFill>
                <a:effectLst/>
              </a:rPr>
              <a:t>rimarily</a:t>
            </a:r>
            <a:r>
              <a:rPr lang="en-GB" sz="2900" b="0" i="0" dirty="0">
                <a:solidFill>
                  <a:srgbClr val="000000"/>
                </a:solidFill>
                <a:effectLst/>
              </a:rPr>
              <a:t> link to the following curriculum domains: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</a:rPr>
              <a:t>Professional values and behaviours (D1)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</a:rPr>
              <a:t>Communication (D2)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</a:rPr>
              <a:t>Patient management (D4)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</a:rPr>
              <a:t>Patient safety (D7)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BA216-9E8D-D1F7-EA70-65654EA81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5775C-F395-9A44-3556-5C54BCC254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GB" sz="29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GB" sz="2900" i="1" dirty="0">
                <a:solidFill>
                  <a:srgbClr val="000000"/>
                </a:solidFill>
              </a:rPr>
              <a:t>S</a:t>
            </a:r>
            <a:r>
              <a:rPr lang="en-GB" sz="2900" b="0" i="1" dirty="0">
                <a:solidFill>
                  <a:srgbClr val="000000"/>
                </a:solidFill>
                <a:effectLst/>
              </a:rPr>
              <a:t>econdarily</a:t>
            </a:r>
            <a:r>
              <a:rPr lang="en-GB" sz="2900" b="0" i="0" dirty="0">
                <a:solidFill>
                  <a:srgbClr val="000000"/>
                </a:solidFill>
                <a:effectLst/>
              </a:rPr>
              <a:t> demonstrate the following curriculum domains: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</a:rPr>
              <a:t>Health promotion (D5)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</a:rPr>
              <a:t>Safeguarding (D9)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38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B309-E6A8-B121-5777-D9B7CEBF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BD1AD-C4E4-DF30-F5AE-3CB45066D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ECAT( Entrustment with care assessment tool ) </a:t>
            </a:r>
          </a:p>
          <a:p>
            <a:r>
              <a:rPr lang="en-GB" dirty="0"/>
              <a:t>ST3 trainees can use with their supervisors as a  tool to get feedback about trainee’s readiness for tier 2 rota and reflect and focus on their development for the next level of responsibility</a:t>
            </a:r>
          </a:p>
          <a:p>
            <a:r>
              <a:rPr lang="en-GB" dirty="0"/>
              <a:t>Undertaking normal middle grade activities in ward, emergency units, neonatal unit, assessment units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4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6218-D157-D7E2-4CC9-B1CCBF9B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Paediatric Multi-source feedback form (MSF)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CF7BC-18C6-04C3-1604-CC7885653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https://youtu.be/iZy2fHigFKE</a:t>
            </a:r>
            <a:endParaRPr lang="en-GB" dirty="0"/>
          </a:p>
          <a:p>
            <a:r>
              <a:rPr lang="en-GB" dirty="0"/>
              <a:t>Provides information about your work in the eyes of colleagues. </a:t>
            </a:r>
          </a:p>
          <a:p>
            <a:r>
              <a:rPr lang="en-GB" dirty="0"/>
              <a:t>Only CLINICAL staff fill the form. </a:t>
            </a:r>
          </a:p>
          <a:p>
            <a:r>
              <a:rPr lang="en-GB" dirty="0"/>
              <a:t>Needs minimum 7 responses</a:t>
            </a:r>
          </a:p>
          <a:p>
            <a:r>
              <a:rPr lang="en-GB" dirty="0"/>
              <a:t>Must include educational sup and 2/3 medical staff</a:t>
            </a:r>
          </a:p>
          <a:p>
            <a:r>
              <a:rPr lang="en-GB" dirty="0"/>
              <a:t>One MSF per year of training</a:t>
            </a:r>
          </a:p>
        </p:txBody>
      </p:sp>
    </p:spTree>
    <p:extLst>
      <p:ext uri="{BB962C8B-B14F-4D97-AF65-F5344CB8AC3E}">
        <p14:creationId xmlns:p14="http://schemas.microsoft.com/office/powerpoint/2010/main" val="311642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3E908-4CB5-C83D-3284-56F68C07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E431-4B1B-F601-4062-57F293FC3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Development Logs</a:t>
            </a:r>
          </a:p>
          <a:p>
            <a:r>
              <a:rPr lang="en-GB" dirty="0"/>
              <a:t>Reflection</a:t>
            </a:r>
          </a:p>
          <a:p>
            <a:r>
              <a:rPr lang="en-GB" dirty="0"/>
              <a:t>Skills Log</a:t>
            </a:r>
          </a:p>
          <a:p>
            <a:r>
              <a:rPr lang="en-GB" dirty="0"/>
              <a:t>Tagging domains( Tag against key capabilities ONLY)</a:t>
            </a:r>
          </a:p>
          <a:p>
            <a:r>
              <a:rPr lang="en-GB" dirty="0"/>
              <a:t>Creating documents</a:t>
            </a:r>
          </a:p>
        </p:txBody>
      </p:sp>
    </p:spTree>
    <p:extLst>
      <p:ext uri="{BB962C8B-B14F-4D97-AF65-F5344CB8AC3E}">
        <p14:creationId xmlns:p14="http://schemas.microsoft.com/office/powerpoint/2010/main" val="6941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B972-C33D-54FA-C8C4-0EB4B3C7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Getting ready for ARCP</a:t>
            </a:r>
            <a:br>
              <a:rPr lang="en-GB" dirty="0"/>
            </a:br>
            <a:r>
              <a:rPr lang="en-GB" i="1" dirty="0"/>
              <a:t>(</a:t>
            </a:r>
            <a:r>
              <a:rPr lang="en-GB" sz="3600" i="1" dirty="0"/>
              <a:t>Annual review of competence progress)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9AD48-55C0-03AD-5C1A-D037DF307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https://www.westmidlandspaediatrics.com/arcp-information</a:t>
            </a:r>
            <a:endParaRPr lang="en-GB" dirty="0"/>
          </a:p>
          <a:p>
            <a:r>
              <a:rPr lang="en-GB" dirty="0"/>
              <a:t>Know the compulsory entries you need for ARCP</a:t>
            </a:r>
          </a:p>
          <a:p>
            <a:r>
              <a:rPr lang="en-GB" dirty="0"/>
              <a:t>Get supervisor reports signed early. </a:t>
            </a:r>
          </a:p>
          <a:p>
            <a:r>
              <a:rPr lang="en-GB" dirty="0"/>
              <a:t>Setting time aside for SLEs and other entries.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821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accessory, screenshot&#10;&#10;Description automatically generated">
            <a:extLst>
              <a:ext uri="{FF2B5EF4-FFF2-40B4-BE49-F238E27FC236}">
                <a16:creationId xmlns:a16="http://schemas.microsoft.com/office/drawing/2014/main" id="{9E4B46A8-E370-EE28-DFA3-DCECEF893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84" y="954881"/>
            <a:ext cx="9971257" cy="49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1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94EDA-D4D0-6735-059C-DA026A4F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262626"/>
                </a:solidFill>
              </a:rPr>
              <a:t>Objectives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BB64BB-3A6B-667A-F31B-FFB5A56B6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667099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921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2461-69FE-972E-6646-30E76B78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on Kaizen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7BFD3-E1C0-BE32-AAB8-6C4BDAFB2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https://www.rcpch.ac.uk/</a:t>
            </a:r>
            <a:endParaRPr lang="en-GB" dirty="0"/>
          </a:p>
          <a:p>
            <a:r>
              <a:rPr lang="en-GB" dirty="0"/>
              <a:t>Click on Quick links-&gt; e-portfolio to take you to the Kaizen webpage </a:t>
            </a:r>
          </a:p>
          <a:p>
            <a:r>
              <a:rPr lang="en-GB" dirty="0"/>
              <a:t>https://kaizenep.com/#/dashboard</a:t>
            </a:r>
          </a:p>
        </p:txBody>
      </p:sp>
    </p:spTree>
    <p:extLst>
      <p:ext uri="{BB962C8B-B14F-4D97-AF65-F5344CB8AC3E}">
        <p14:creationId xmlns:p14="http://schemas.microsoft.com/office/powerpoint/2010/main" val="128442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92573-4346-7CC8-63D9-C4AB6F53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would you like to create?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03C92-3AF3-18E7-CB13-0C654C922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Adding your educational and clinical supervisors</a:t>
            </a:r>
          </a:p>
          <a:p>
            <a:r>
              <a:rPr lang="en-GB" dirty="0"/>
              <a:t>Adding training post and place of work</a:t>
            </a:r>
          </a:p>
          <a:p>
            <a:r>
              <a:rPr lang="en-GB" dirty="0"/>
              <a:t>Supervision &amp;PDPs</a:t>
            </a:r>
          </a:p>
        </p:txBody>
      </p:sp>
    </p:spTree>
    <p:extLst>
      <p:ext uri="{BB962C8B-B14F-4D97-AF65-F5344CB8AC3E}">
        <p14:creationId xmlns:p14="http://schemas.microsoft.com/office/powerpoint/2010/main" val="19857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F10F-A357-FA0F-658D-85664D1E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8D7CC-10AD-D15E-E2D6-1D0660D4C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2900" dirty="0">
                <a:hlinkClick r:id="rId2"/>
              </a:rPr>
              <a:t>https://www.rcpch.ac.uk/resources/assessment-guide</a:t>
            </a:r>
            <a:endParaRPr lang="en-GB" sz="2900" dirty="0"/>
          </a:p>
          <a:p>
            <a:r>
              <a:rPr lang="en-GB" sz="2900" dirty="0"/>
              <a:t>SLEs: </a:t>
            </a:r>
          </a:p>
          <a:p>
            <a:pPr marL="0" indent="0">
              <a:buNone/>
            </a:pPr>
            <a:r>
              <a:rPr lang="en-GB" sz="2900" dirty="0"/>
              <a:t>Case Based Discussions </a:t>
            </a:r>
          </a:p>
          <a:p>
            <a:pPr marL="0" indent="0">
              <a:buNone/>
            </a:pPr>
            <a:r>
              <a:rPr lang="en-GB" sz="2900" dirty="0"/>
              <a:t>Safeguarding CBD</a:t>
            </a:r>
          </a:p>
          <a:p>
            <a:pPr marL="0" indent="0">
              <a:buNone/>
            </a:pPr>
            <a:r>
              <a:rPr lang="en-GB" sz="2900" dirty="0"/>
              <a:t>Mini-Clinical evaluation exercise</a:t>
            </a:r>
          </a:p>
          <a:p>
            <a:pPr marL="0" indent="0">
              <a:buNone/>
            </a:pPr>
            <a:r>
              <a:rPr lang="en-GB" sz="2900" dirty="0"/>
              <a:t>Directly observed Procedural Skills ( Mandatory and Optional)</a:t>
            </a:r>
          </a:p>
          <a:p>
            <a:pPr marL="0" indent="0">
              <a:buNone/>
            </a:pPr>
            <a:r>
              <a:rPr lang="en-GB" sz="2900" dirty="0"/>
              <a:t>Discussion of correspondence </a:t>
            </a:r>
          </a:p>
          <a:p>
            <a:pPr marL="0" indent="0">
              <a:buNone/>
            </a:pPr>
            <a:r>
              <a:rPr lang="en-GB" sz="2900" dirty="0"/>
              <a:t>ECAT</a:t>
            </a:r>
          </a:p>
          <a:p>
            <a:pPr marL="0" indent="0">
              <a:buNone/>
            </a:pPr>
            <a:r>
              <a:rPr lang="en-GB" sz="2900" dirty="0"/>
              <a:t>HAT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48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4F1C2-E15A-D45D-A5BE-1519729F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SLEs (CBD)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D5200-1E8A-E9F6-5BE8-B4E8EFBAB6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GB" b="0" i="1" dirty="0">
                <a:solidFill>
                  <a:srgbClr val="000000"/>
                </a:solidFill>
                <a:effectLst/>
                <a:latin typeface="+mj-lt"/>
              </a:rPr>
              <a:t>CBD: tool used to develop and  assess clinical reason and decision making </a:t>
            </a:r>
          </a:p>
          <a:p>
            <a:pPr algn="l"/>
            <a:r>
              <a:rPr lang="en-GB" b="0" i="1" dirty="0">
                <a:solidFill>
                  <a:srgbClr val="000000"/>
                </a:solidFill>
                <a:effectLst/>
                <a:latin typeface="+mj-lt"/>
              </a:rPr>
              <a:t>primarily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 link to the following curriculum domains: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Professional values and behaviours (D1)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Communication (D2)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Patient management (D4)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Patient safety (D7)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5E2D9-C23A-7EC6-E904-905371A611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GB" i="1" dirty="0">
                <a:solidFill>
                  <a:srgbClr val="000000"/>
                </a:solidFill>
              </a:rPr>
              <a:t>S</a:t>
            </a:r>
            <a:r>
              <a:rPr lang="en-GB" b="0" i="1" dirty="0">
                <a:solidFill>
                  <a:srgbClr val="000000"/>
                </a:solidFill>
                <a:effectLst/>
              </a:rPr>
              <a:t>econdarily</a:t>
            </a:r>
            <a:r>
              <a:rPr lang="en-GB" b="0" i="0" dirty="0">
                <a:solidFill>
                  <a:srgbClr val="000000"/>
                </a:solidFill>
                <a:effectLst/>
              </a:rPr>
              <a:t> demonstrate the following curriculum domains: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Health promotion (D5)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Leadership and team working (D6)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Safeguarding (D9)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Education and training (D10)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09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FE69-282A-D62C-125C-AF0B03A3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SLEs (DOPS)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A55A-49C2-5804-6089-C9EBF3F074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GB" b="0" i="0" dirty="0">
                <a:solidFill>
                  <a:srgbClr val="000000"/>
                </a:solidFill>
                <a:effectLst/>
              </a:rPr>
              <a:t>DOPS aims at demonstrating your practical procedural skills 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000000"/>
                </a:solidFill>
                <a:effectLst/>
              </a:rPr>
              <a:t> </a:t>
            </a:r>
            <a:r>
              <a:rPr lang="en-GB" i="1" dirty="0">
                <a:solidFill>
                  <a:srgbClr val="000000"/>
                </a:solidFill>
              </a:rPr>
              <a:t>P</a:t>
            </a:r>
            <a:r>
              <a:rPr lang="en-GB" b="0" i="1" dirty="0">
                <a:solidFill>
                  <a:srgbClr val="000000"/>
                </a:solidFill>
                <a:effectLst/>
              </a:rPr>
              <a:t>rimarily</a:t>
            </a:r>
            <a:r>
              <a:rPr lang="en-GB" b="0" i="0" dirty="0">
                <a:solidFill>
                  <a:srgbClr val="000000"/>
                </a:solidFill>
                <a:effectLst/>
              </a:rPr>
              <a:t> link to the following curriculum domains: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Procedures (D3)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</a:rPr>
              <a:t>Mandatory: 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000000"/>
                </a:solidFill>
                <a:effectLst/>
              </a:rPr>
              <a:t>-BMV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</a:rPr>
              <a:t>-Cannulation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000000"/>
                </a:solidFill>
                <a:effectLst/>
              </a:rPr>
              <a:t>-Airway maintenance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</a:rPr>
              <a:t>-UVC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000000"/>
                </a:solidFill>
                <a:effectLst/>
              </a:rPr>
              <a:t>-LP</a:t>
            </a:r>
          </a:p>
          <a:p>
            <a:pPr marL="0" indent="0" algn="l">
              <a:buNone/>
            </a:pPr>
            <a:endParaRPr lang="en-GB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FD678-9882-D1BF-8BEB-F23940E68C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GB" sz="2900" i="1" dirty="0">
                <a:solidFill>
                  <a:srgbClr val="000000"/>
                </a:solidFill>
              </a:rPr>
              <a:t>S</a:t>
            </a:r>
            <a:r>
              <a:rPr lang="en-GB" sz="2900" b="0" i="1" dirty="0">
                <a:solidFill>
                  <a:srgbClr val="000000"/>
                </a:solidFill>
                <a:effectLst/>
              </a:rPr>
              <a:t>econdarily</a:t>
            </a:r>
            <a:r>
              <a:rPr lang="en-GB" sz="2900" b="0" i="0" dirty="0">
                <a:solidFill>
                  <a:srgbClr val="000000"/>
                </a:solidFill>
                <a:effectLst/>
              </a:rPr>
              <a:t> can link to domains: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</a:rPr>
              <a:t>Professional values and behaviours (D1)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</a:rPr>
              <a:t>Communication (D2)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</a:rPr>
              <a:t>Patient management (D4)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</a:rPr>
              <a:t>Patient safety (D7)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</a:rPr>
              <a:t>Leadership and team working (D6)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</a:rPr>
              <a:t>Education and Training (D10)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66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8FE1-DD99-E577-CC1B-FA6942AC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Mini-CEX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F07C1-D6A0-B28E-22F0-6F1A01CA3D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aims at generating feedback in essential skills</a:t>
            </a:r>
          </a:p>
          <a:p>
            <a:r>
              <a:rPr lang="en-GB" dirty="0">
                <a:solidFill>
                  <a:srgbClr val="000000"/>
                </a:solidFill>
              </a:rPr>
              <a:t>Level 1: 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Breathing difficulty, rash, febrile illness, diarrhoea, abdominal pain, seizure 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EBE64-3A7A-65F0-F108-BA02759072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Level 2:</a:t>
            </a:r>
          </a:p>
          <a:p>
            <a:pPr marL="0" indent="0">
              <a:buNone/>
            </a:pPr>
            <a:r>
              <a:rPr lang="en-GB" dirty="0"/>
              <a:t>Gen </a:t>
            </a:r>
            <a:r>
              <a:rPr lang="en-GB" dirty="0" err="1"/>
              <a:t>Paeds</a:t>
            </a:r>
            <a:r>
              <a:rPr lang="en-GB" dirty="0"/>
              <a:t>, Neonates, Community, Ward settings, Clinic setting. </a:t>
            </a:r>
          </a:p>
        </p:txBody>
      </p:sp>
    </p:spTree>
    <p:extLst>
      <p:ext uri="{BB962C8B-B14F-4D97-AF65-F5344CB8AC3E}">
        <p14:creationId xmlns:p14="http://schemas.microsoft.com/office/powerpoint/2010/main" val="257973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45543E-A50C-44AA-1DE6-14205B4F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Mini-</a:t>
            </a:r>
            <a:r>
              <a:rPr lang="en-GB" dirty="0" err="1"/>
              <a:t>Ceks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2ABA4-892A-E806-8F53-37E7CA7EBA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GB" i="1" dirty="0">
                <a:solidFill>
                  <a:srgbClr val="000000"/>
                </a:solidFill>
              </a:rPr>
              <a:t>P</a:t>
            </a:r>
            <a:r>
              <a:rPr lang="en-GB" b="0" i="1" dirty="0">
                <a:solidFill>
                  <a:srgbClr val="000000"/>
                </a:solidFill>
                <a:effectLst/>
              </a:rPr>
              <a:t>rimarily</a:t>
            </a:r>
            <a:r>
              <a:rPr lang="en-GB" b="0" i="0" dirty="0">
                <a:solidFill>
                  <a:srgbClr val="000000"/>
                </a:solidFill>
                <a:effectLst/>
              </a:rPr>
              <a:t> link to the following curriculum domains: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Professional values and behaviours (D1)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Communication (D2)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Procedures (D3)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Patient management (D4)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Leadership and team working (D6)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Patient safety (D7)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54BDA8-E384-16DB-A378-B056925D2D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GB" i="1" dirty="0">
                <a:solidFill>
                  <a:srgbClr val="000000"/>
                </a:solidFill>
              </a:rPr>
              <a:t>S</a:t>
            </a:r>
            <a:r>
              <a:rPr lang="en-GB" b="0" i="1" dirty="0">
                <a:solidFill>
                  <a:srgbClr val="000000"/>
                </a:solidFill>
                <a:effectLst/>
              </a:rPr>
              <a:t>econdarily</a:t>
            </a:r>
            <a:r>
              <a:rPr lang="en-GB" b="0" i="0" dirty="0">
                <a:solidFill>
                  <a:srgbClr val="000000"/>
                </a:solidFill>
                <a:effectLst/>
              </a:rPr>
              <a:t> demonstrate the following curriculum domains: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Health promotion (D5)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Safeguarding (D9)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Education and training (D10)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660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620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Garamond</vt:lpstr>
      <vt:lpstr>Montserrat</vt:lpstr>
      <vt:lpstr>Times New Roman</vt:lpstr>
      <vt:lpstr>Organic</vt:lpstr>
      <vt:lpstr>Introduction to Kaizen e-portfolio</vt:lpstr>
      <vt:lpstr>Objectives</vt:lpstr>
      <vt:lpstr>How to get on Kaizen</vt:lpstr>
      <vt:lpstr>What would you like to create?</vt:lpstr>
      <vt:lpstr>ASSESSMENTS </vt:lpstr>
      <vt:lpstr>SLEs (CBD)</vt:lpstr>
      <vt:lpstr>SLEs (DOPS)</vt:lpstr>
      <vt:lpstr>Mini-CEX</vt:lpstr>
      <vt:lpstr>Mini-Ceks </vt:lpstr>
      <vt:lpstr>SLEs (DOCS)</vt:lpstr>
      <vt:lpstr>SLEs</vt:lpstr>
      <vt:lpstr>Paediatric Multi-source feedback form (MSF)</vt:lpstr>
      <vt:lpstr>Others</vt:lpstr>
      <vt:lpstr>Getting ready for ARCP (Annual review of competence progress)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MODERATED BY :</dc:title>
  <dc:creator>Josephine Quarcoo</dc:creator>
  <cp:lastModifiedBy>BANERJEE, Anustupa (BIRMINGHAM COMMUNITY HEALTHCARE NHS FOUNDATION TRUST)</cp:lastModifiedBy>
  <cp:revision>6</cp:revision>
  <dcterms:created xsi:type="dcterms:W3CDTF">2022-10-10T15:31:30Z</dcterms:created>
  <dcterms:modified xsi:type="dcterms:W3CDTF">2023-03-22T22:46:15Z</dcterms:modified>
</cp:coreProperties>
</file>