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0"/>
  </p:notesMasterIdLst>
  <p:sldIdLst>
    <p:sldId id="324" r:id="rId3"/>
    <p:sldId id="609" r:id="rId4"/>
    <p:sldId id="610" r:id="rId5"/>
    <p:sldId id="477" r:id="rId6"/>
    <p:sldId id="494" r:id="rId7"/>
    <p:sldId id="497" r:id="rId8"/>
    <p:sldId id="488" r:id="rId9"/>
    <p:sldId id="608" r:id="rId10"/>
    <p:sldId id="271" r:id="rId11"/>
    <p:sldId id="611" r:id="rId12"/>
    <p:sldId id="614" r:id="rId13"/>
    <p:sldId id="612" r:id="rId14"/>
    <p:sldId id="613" r:id="rId15"/>
    <p:sldId id="615" r:id="rId16"/>
    <p:sldId id="616" r:id="rId17"/>
    <p:sldId id="617" r:id="rId18"/>
    <p:sldId id="618" r:id="rId19"/>
    <p:sldId id="619" r:id="rId20"/>
    <p:sldId id="620" r:id="rId21"/>
    <p:sldId id="625" r:id="rId22"/>
    <p:sldId id="548" r:id="rId23"/>
    <p:sldId id="622" r:id="rId24"/>
    <p:sldId id="623" r:id="rId25"/>
    <p:sldId id="624" r:id="rId26"/>
    <p:sldId id="568" r:id="rId27"/>
    <p:sldId id="600" r:id="rId28"/>
    <p:sldId id="62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USER" initials="E" lastIdx="15" clrIdx="0">
    <p:extLst>
      <p:ext uri="{19B8F6BF-5375-455C-9EA6-DF929625EA0E}">
        <p15:presenceInfo xmlns:p15="http://schemas.microsoft.com/office/powerpoint/2012/main" userId="EM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697"/>
    <a:srgbClr val="FF00A6"/>
    <a:srgbClr val="F93296"/>
    <a:srgbClr val="27477F"/>
    <a:srgbClr val="018EB2"/>
    <a:srgbClr val="2F5597"/>
    <a:srgbClr val="FFBCDF"/>
    <a:srgbClr val="FFE7F3"/>
    <a:srgbClr val="60298A"/>
    <a:srgbClr val="2275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88"/>
    <p:restoredTop sz="85328" autoAdjust="0"/>
  </p:normalViewPr>
  <p:slideViewPr>
    <p:cSldViewPr snapToGrid="0" snapToObjects="1">
      <p:cViewPr varScale="1">
        <p:scale>
          <a:sx n="88" d="100"/>
          <a:sy n="88" d="100"/>
        </p:scale>
        <p:origin x="384" y="192"/>
      </p:cViewPr>
      <p:guideLst>
        <p:guide orient="horz" pos="2160"/>
        <p:guide pos="3840"/>
      </p:guideLst>
    </p:cSldViewPr>
  </p:slideViewPr>
  <p:outlineViewPr>
    <p:cViewPr>
      <p:scale>
        <a:sx n="33" d="100"/>
        <a:sy n="33" d="100"/>
      </p:scale>
      <p:origin x="0" y="-4328"/>
    </p:cViewPr>
  </p:outlineViewPr>
  <p:notesTextViewPr>
    <p:cViewPr>
      <p:scale>
        <a:sx n="1" d="1"/>
        <a:sy n="1" d="1"/>
      </p:scale>
      <p:origin x="0" y="0"/>
    </p:cViewPr>
  </p:notesTextViewPr>
  <p:sorterViewPr>
    <p:cViewPr>
      <p:scale>
        <a:sx n="90" d="100"/>
        <a:sy n="90" d="100"/>
      </p:scale>
      <p:origin x="0" y="61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57415-AB4F-0F46-AFF6-8CB4570E3189}" type="datetimeFigureOut">
              <a:rPr lang="en-US" smtClean="0"/>
              <a:t>6/11/22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F3A88-B81F-0B4F-B928-BD5038668D78}" type="slidenum">
              <a:rPr lang="en-US" smtClean="0"/>
              <a:t>‹#›</a:t>
            </a:fld>
            <a:endParaRPr lang="en-US"/>
          </a:p>
        </p:txBody>
      </p:sp>
    </p:spTree>
    <p:extLst>
      <p:ext uri="{BB962C8B-B14F-4D97-AF65-F5344CB8AC3E}">
        <p14:creationId xmlns:p14="http://schemas.microsoft.com/office/powerpoint/2010/main" val="3096220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F3A88-B81F-0B4F-B928-BD5038668D78}" type="slidenum">
              <a:rPr lang="en-US" smtClean="0"/>
              <a:t>1</a:t>
            </a:fld>
            <a:endParaRPr lang="en-US"/>
          </a:p>
        </p:txBody>
      </p:sp>
    </p:spTree>
    <p:extLst>
      <p:ext uri="{BB962C8B-B14F-4D97-AF65-F5344CB8AC3E}">
        <p14:creationId xmlns:p14="http://schemas.microsoft.com/office/powerpoint/2010/main" val="447181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F3A88-B81F-0B4F-B928-BD5038668D78}" type="slidenum">
              <a:rPr lang="en-US" smtClean="0"/>
              <a:t>10</a:t>
            </a:fld>
            <a:endParaRPr lang="en-US"/>
          </a:p>
        </p:txBody>
      </p:sp>
    </p:spTree>
    <p:extLst>
      <p:ext uri="{BB962C8B-B14F-4D97-AF65-F5344CB8AC3E}">
        <p14:creationId xmlns:p14="http://schemas.microsoft.com/office/powerpoint/2010/main" val="3296296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F3A88-B81F-0B4F-B928-BD5038668D78}" type="slidenum">
              <a:rPr lang="en-US" smtClean="0"/>
              <a:t>11</a:t>
            </a:fld>
            <a:endParaRPr lang="en-US"/>
          </a:p>
        </p:txBody>
      </p:sp>
    </p:spTree>
    <p:extLst>
      <p:ext uri="{BB962C8B-B14F-4D97-AF65-F5344CB8AC3E}">
        <p14:creationId xmlns:p14="http://schemas.microsoft.com/office/powerpoint/2010/main" val="2677006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F3A88-B81F-0B4F-B928-BD5038668D78}" type="slidenum">
              <a:rPr lang="en-US" smtClean="0"/>
              <a:t>12</a:t>
            </a:fld>
            <a:endParaRPr lang="en-US"/>
          </a:p>
        </p:txBody>
      </p:sp>
    </p:spTree>
    <p:extLst>
      <p:ext uri="{BB962C8B-B14F-4D97-AF65-F5344CB8AC3E}">
        <p14:creationId xmlns:p14="http://schemas.microsoft.com/office/powerpoint/2010/main" val="1885178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most complex group and early discussion with supervisors and TPDs is essential. Whether a trainee continues to Specialty training or stays in core training, they should have passed their MRCPCH clinical by the end of ‘old’ ST4</a:t>
            </a:r>
          </a:p>
        </p:txBody>
      </p:sp>
      <p:sp>
        <p:nvSpPr>
          <p:cNvPr id="4" name="Slide Number Placeholder 3"/>
          <p:cNvSpPr>
            <a:spLocks noGrp="1"/>
          </p:cNvSpPr>
          <p:nvPr>
            <p:ph type="sldNum" sz="quarter" idx="5"/>
          </p:nvPr>
        </p:nvSpPr>
        <p:spPr/>
        <p:txBody>
          <a:bodyPr/>
          <a:lstStyle/>
          <a:p>
            <a:fld id="{DCDF3A88-B81F-0B4F-B928-BD5038668D78}" type="slidenum">
              <a:rPr lang="en-US" smtClean="0"/>
              <a:t>13</a:t>
            </a:fld>
            <a:endParaRPr lang="en-US"/>
          </a:p>
        </p:txBody>
      </p:sp>
    </p:spTree>
    <p:extLst>
      <p:ext uri="{BB962C8B-B14F-4D97-AF65-F5344CB8AC3E}">
        <p14:creationId xmlns:p14="http://schemas.microsoft.com/office/powerpoint/2010/main" val="2469615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a trainee stays in Core Training or moves up to Specialty Training, they can do so on a standard ARCP outcome 1 (as long as trainees have passed MRCPCH clinical and there are no other training concerns).</a:t>
            </a:r>
          </a:p>
        </p:txBody>
      </p:sp>
      <p:sp>
        <p:nvSpPr>
          <p:cNvPr id="4" name="Slide Number Placeholder 3"/>
          <p:cNvSpPr>
            <a:spLocks noGrp="1"/>
          </p:cNvSpPr>
          <p:nvPr>
            <p:ph type="sldNum" sz="quarter" idx="5"/>
          </p:nvPr>
        </p:nvSpPr>
        <p:spPr/>
        <p:txBody>
          <a:bodyPr/>
          <a:lstStyle/>
          <a:p>
            <a:fld id="{DCDF3A88-B81F-0B4F-B928-BD5038668D78}" type="slidenum">
              <a:rPr lang="en-US" smtClean="0"/>
              <a:t>14</a:t>
            </a:fld>
            <a:endParaRPr lang="en-US"/>
          </a:p>
        </p:txBody>
      </p:sp>
    </p:spTree>
    <p:extLst>
      <p:ext uri="{BB962C8B-B14F-4D97-AF65-F5344CB8AC3E}">
        <p14:creationId xmlns:p14="http://schemas.microsoft.com/office/powerpoint/2010/main" val="3284017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decision to remain in Core or move to Specialty Training will depend on trainee choice and capability after discussion between trainers and trainee. If a trainee wants to move from ST4 to sub-specialty training in August/September 2023, they will apply for their chosen sub-specialty in the 2022/23 recruitment round. They will need to be on track to complete all Level 2 capabilities by the start of Sub-specialty training. This does not depend on specific placements but there will need to be early discussion and planning to ensure that placements are suitable to enable the trainee to meet the L2 capabilities.</a:t>
            </a:r>
          </a:p>
        </p:txBody>
      </p:sp>
      <p:sp>
        <p:nvSpPr>
          <p:cNvPr id="4" name="Slide Number Placeholder 3"/>
          <p:cNvSpPr>
            <a:spLocks noGrp="1"/>
          </p:cNvSpPr>
          <p:nvPr>
            <p:ph type="sldNum" sz="quarter" idx="5"/>
          </p:nvPr>
        </p:nvSpPr>
        <p:spPr/>
        <p:txBody>
          <a:bodyPr/>
          <a:lstStyle/>
          <a:p>
            <a:fld id="{DCDF3A88-B81F-0B4F-B928-BD5038668D78}" type="slidenum">
              <a:rPr lang="en-US" smtClean="0"/>
              <a:t>15</a:t>
            </a:fld>
            <a:endParaRPr lang="en-US"/>
          </a:p>
        </p:txBody>
      </p:sp>
    </p:spTree>
    <p:extLst>
      <p:ext uri="{BB962C8B-B14F-4D97-AF65-F5344CB8AC3E}">
        <p14:creationId xmlns:p14="http://schemas.microsoft.com/office/powerpoint/2010/main" val="38998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trainees will also be applying for sub-specialty training in 2022/23 recruitment round.</a:t>
            </a:r>
          </a:p>
        </p:txBody>
      </p:sp>
      <p:sp>
        <p:nvSpPr>
          <p:cNvPr id="4" name="Slide Number Placeholder 3"/>
          <p:cNvSpPr>
            <a:spLocks noGrp="1"/>
          </p:cNvSpPr>
          <p:nvPr>
            <p:ph type="sldNum" sz="quarter" idx="5"/>
          </p:nvPr>
        </p:nvSpPr>
        <p:spPr/>
        <p:txBody>
          <a:bodyPr/>
          <a:lstStyle/>
          <a:p>
            <a:fld id="{DCDF3A88-B81F-0B4F-B928-BD5038668D78}" type="slidenum">
              <a:rPr lang="en-US" smtClean="0"/>
              <a:t>16</a:t>
            </a:fld>
            <a:endParaRPr lang="en-US"/>
          </a:p>
        </p:txBody>
      </p:sp>
    </p:spTree>
    <p:extLst>
      <p:ext uri="{BB962C8B-B14F-4D97-AF65-F5344CB8AC3E}">
        <p14:creationId xmlns:p14="http://schemas.microsoft.com/office/powerpoint/2010/main" val="2427732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F3A88-B81F-0B4F-B928-BD5038668D78}" type="slidenum">
              <a:rPr lang="en-US" smtClean="0"/>
              <a:t>17</a:t>
            </a:fld>
            <a:endParaRPr lang="en-US"/>
          </a:p>
        </p:txBody>
      </p:sp>
    </p:spTree>
    <p:extLst>
      <p:ext uri="{BB962C8B-B14F-4D97-AF65-F5344CB8AC3E}">
        <p14:creationId xmlns:p14="http://schemas.microsoft.com/office/powerpoint/2010/main" val="110072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F3A88-B81F-0B4F-B928-BD5038668D78}" type="slidenum">
              <a:rPr lang="en-US" smtClean="0"/>
              <a:t>18</a:t>
            </a:fld>
            <a:endParaRPr lang="en-US"/>
          </a:p>
        </p:txBody>
      </p:sp>
    </p:spTree>
    <p:extLst>
      <p:ext uri="{BB962C8B-B14F-4D97-AF65-F5344CB8AC3E}">
        <p14:creationId xmlns:p14="http://schemas.microsoft.com/office/powerpoint/2010/main" val="1713386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 completion of the level 2 curriculum no longer depends on specific time based placements (</a:t>
            </a:r>
            <a:r>
              <a:rPr lang="en-US" dirty="0" err="1"/>
              <a:t>eg</a:t>
            </a:r>
            <a:r>
              <a:rPr lang="en-US" dirty="0"/>
              <a:t> 6m community or neonatal posts) but asks for a range of SLEs across neonatal, general </a:t>
            </a:r>
            <a:r>
              <a:rPr lang="en-US" dirty="0" err="1"/>
              <a:t>paediatric</a:t>
            </a:r>
            <a:r>
              <a:rPr lang="en-US" dirty="0"/>
              <a:t> and community settings: needs advanced planning re L2 training posts and flexibility at ARCP if hoping to sign off </a:t>
            </a:r>
            <a:r>
              <a:rPr lang="en-US"/>
              <a:t>L2 after ST4.</a:t>
            </a:r>
            <a:endParaRPr lang="en-US" dirty="0"/>
          </a:p>
          <a:p>
            <a:r>
              <a:rPr lang="en-US" dirty="0"/>
              <a:t>Be aware that trainees coming to the end of ST4 core in 2024 may have already been signed off for ’old’ Level 1 and discretion should be used in judgements</a:t>
            </a:r>
          </a:p>
          <a:p>
            <a:r>
              <a:rPr lang="en-US" dirty="0"/>
              <a:t>Trainees should be reassured that the Progress+ Core Curriculum is based largely on the Progress level 1 and 2 curriculum with a change in emphasis (especially around mental health and public health) and less reliance on specific placements rather than significant new content. L3 and specialty generic LOs very similar. Subspecialty, no real change</a:t>
            </a:r>
          </a:p>
        </p:txBody>
      </p:sp>
      <p:sp>
        <p:nvSpPr>
          <p:cNvPr id="4" name="Slide Number Placeholder 3"/>
          <p:cNvSpPr>
            <a:spLocks noGrp="1"/>
          </p:cNvSpPr>
          <p:nvPr>
            <p:ph type="sldNum" sz="quarter" idx="5"/>
          </p:nvPr>
        </p:nvSpPr>
        <p:spPr/>
        <p:txBody>
          <a:bodyPr/>
          <a:lstStyle/>
          <a:p>
            <a:fld id="{DCDF3A88-B81F-0B4F-B928-BD5038668D78}" type="slidenum">
              <a:rPr lang="en-US" smtClean="0"/>
              <a:t>19</a:t>
            </a:fld>
            <a:endParaRPr lang="en-US"/>
          </a:p>
        </p:txBody>
      </p:sp>
    </p:spTree>
    <p:extLst>
      <p:ext uri="{BB962C8B-B14F-4D97-AF65-F5344CB8AC3E}">
        <p14:creationId xmlns:p14="http://schemas.microsoft.com/office/powerpoint/2010/main" val="3231780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introduction of Progress in 2018 was a major curricular change, moving away from a rigid, tick box approach to an outcome based curriculum based on generic professional capabilities. This has paved the way for greater flexibility and to train </a:t>
            </a:r>
            <a:r>
              <a:rPr lang="en-US" dirty="0" err="1"/>
              <a:t>paediatricians</a:t>
            </a:r>
            <a:r>
              <a:rPr lang="en-US" dirty="0"/>
              <a:t> who will be better able to work across a wide range of settings. As a ‘high level’ curriculum it has less granular detail and therefore depends on good supervision to support trainees.</a:t>
            </a:r>
          </a:p>
        </p:txBody>
      </p:sp>
      <p:sp>
        <p:nvSpPr>
          <p:cNvPr id="4" name="Slide Number Placeholder 3"/>
          <p:cNvSpPr>
            <a:spLocks noGrp="1"/>
          </p:cNvSpPr>
          <p:nvPr>
            <p:ph type="sldNum" sz="quarter" idx="5"/>
          </p:nvPr>
        </p:nvSpPr>
        <p:spPr/>
        <p:txBody>
          <a:bodyPr/>
          <a:lstStyle/>
          <a:p>
            <a:fld id="{DCDF3A88-B81F-0B4F-B928-BD5038668D78}" type="slidenum">
              <a:rPr lang="en-US" smtClean="0"/>
              <a:t>2</a:t>
            </a:fld>
            <a:endParaRPr lang="en-US"/>
          </a:p>
        </p:txBody>
      </p:sp>
    </p:spTree>
    <p:extLst>
      <p:ext uri="{BB962C8B-B14F-4D97-AF65-F5344CB8AC3E}">
        <p14:creationId xmlns:p14="http://schemas.microsoft.com/office/powerpoint/2010/main" val="1228438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F3A88-B81F-0B4F-B928-BD5038668D78}" type="slidenum">
              <a:rPr lang="en-US" smtClean="0"/>
              <a:t>20</a:t>
            </a:fld>
            <a:endParaRPr lang="en-US"/>
          </a:p>
        </p:txBody>
      </p:sp>
    </p:spTree>
    <p:extLst>
      <p:ext uri="{BB962C8B-B14F-4D97-AF65-F5344CB8AC3E}">
        <p14:creationId xmlns:p14="http://schemas.microsoft.com/office/powerpoint/2010/main" val="156945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document is designed to be used alongside Progress+ to make sure that training and learning is broad and that all generic capabilities are met. The curriculum does not just concentrate on acute clinical </a:t>
            </a:r>
            <a:r>
              <a:rPr lang="en-US" dirty="0" err="1"/>
              <a:t>paediatrics</a:t>
            </a:r>
            <a:r>
              <a:rPr lang="en-US" dirty="0"/>
              <a:t> but ensures that capabilities across child mental health, public health are achieved. The aim is to train doctors who can practice holistically and across a wide range of settings. Making sure that trainees get really good training will depend on supervisors being familiar with the curriculum and these principles. </a:t>
            </a:r>
          </a:p>
        </p:txBody>
      </p:sp>
      <p:sp>
        <p:nvSpPr>
          <p:cNvPr id="4" name="Slide Number Placeholder 3"/>
          <p:cNvSpPr>
            <a:spLocks noGrp="1"/>
          </p:cNvSpPr>
          <p:nvPr>
            <p:ph type="sldNum" sz="quarter" idx="5"/>
          </p:nvPr>
        </p:nvSpPr>
        <p:spPr/>
        <p:txBody>
          <a:bodyPr/>
          <a:lstStyle/>
          <a:p>
            <a:fld id="{DCDF3A88-B81F-0B4F-B928-BD5038668D78}" type="slidenum">
              <a:rPr lang="en-US" smtClean="0"/>
              <a:t>21</a:t>
            </a:fld>
            <a:endParaRPr lang="en-US"/>
          </a:p>
        </p:txBody>
      </p:sp>
    </p:spTree>
    <p:extLst>
      <p:ext uri="{BB962C8B-B14F-4D97-AF65-F5344CB8AC3E}">
        <p14:creationId xmlns:p14="http://schemas.microsoft.com/office/powerpoint/2010/main" val="1493616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Trainees can be</a:t>
            </a:r>
            <a:r>
              <a:rPr lang="en-GB" baseline="0" dirty="0"/>
              <a:t> proactive in looking for opportunities within child mental health and public health, which have a greater emphasis in the Progress+ curriculum. </a:t>
            </a:r>
            <a:br>
              <a:rPr lang="en-GB" baseline="0" dirty="0"/>
            </a:br>
            <a:r>
              <a:rPr lang="en-GB" baseline="0" dirty="0"/>
              <a:t>For example:</a:t>
            </a:r>
          </a:p>
          <a:p>
            <a:pPr marL="171450" indent="-171450">
              <a:buFontTx/>
              <a:buChar char="-"/>
            </a:pPr>
            <a:r>
              <a:rPr lang="en-GB" baseline="0" dirty="0"/>
              <a:t>A trainee sitting in with the CAMHS team who come to assess a young person presenting to paediatric ED with suicidal ideation. </a:t>
            </a:r>
          </a:p>
          <a:p>
            <a:pPr marL="171450" indent="-171450">
              <a:buFontTx/>
              <a:buChar char="-"/>
            </a:pPr>
            <a:r>
              <a:rPr lang="en-GB" baseline="0" dirty="0"/>
              <a:t>A trainee discussing vaccinations with vaccine hesitant parents on a general paediatric ward round</a:t>
            </a:r>
          </a:p>
          <a:p>
            <a:pPr marL="171450" indent="-171450">
              <a:buFontTx/>
              <a:buChar char="-"/>
            </a:pPr>
            <a:r>
              <a:rPr lang="en-GB" baseline="0" dirty="0"/>
              <a:t>A trainee notifying public health England after a paediatric patient presenting with a notifiable disease</a:t>
            </a:r>
          </a:p>
        </p:txBody>
      </p:sp>
      <p:sp>
        <p:nvSpPr>
          <p:cNvPr id="4" name="Slide Number Placeholder 3"/>
          <p:cNvSpPr>
            <a:spLocks noGrp="1"/>
          </p:cNvSpPr>
          <p:nvPr>
            <p:ph type="sldNum" sz="quarter" idx="10"/>
          </p:nvPr>
        </p:nvSpPr>
        <p:spPr/>
        <p:txBody>
          <a:bodyPr/>
          <a:lstStyle/>
          <a:p>
            <a:fld id="{DCDF3A88-B81F-0B4F-B928-BD5038668D78}" type="slidenum">
              <a:rPr lang="en-US" smtClean="0"/>
              <a:t>22</a:t>
            </a:fld>
            <a:endParaRPr lang="en-US"/>
          </a:p>
        </p:txBody>
      </p:sp>
    </p:spTree>
    <p:extLst>
      <p:ext uri="{BB962C8B-B14F-4D97-AF65-F5344CB8AC3E}">
        <p14:creationId xmlns:p14="http://schemas.microsoft.com/office/powerpoint/2010/main" val="270007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Principle of the month – looks</a:t>
            </a:r>
            <a:r>
              <a:rPr lang="en-GB" baseline="0" dirty="0"/>
              <a:t> at one of the training principles from “Paediatrician of the Future” each month, and provides ideas of how this can be achieved and resources for College Tutors to use. On the RCPCH website every month and in the bulletin and on social media. </a:t>
            </a:r>
          </a:p>
          <a:p>
            <a:r>
              <a:rPr lang="en-GB"/>
              <a:t>The RCPCH </a:t>
            </a:r>
            <a:r>
              <a:rPr lang="en-GB" dirty="0"/>
              <a:t>Training and Assessment team </a:t>
            </a:r>
            <a:r>
              <a:rPr lang="en-GB" baseline="0" dirty="0"/>
              <a:t>are very happy to support college tutors or schools with resources, planning and delivery of local events and can be contacted at </a:t>
            </a:r>
            <a:r>
              <a:rPr lang="en-GB" baseline="0" dirty="0" err="1"/>
              <a:t>progress-plus@rcpch.ac.uk</a:t>
            </a:r>
            <a:endParaRPr lang="en-GB" baseline="0" dirty="0"/>
          </a:p>
          <a:p>
            <a:r>
              <a:rPr lang="en-GB" baseline="0" dirty="0"/>
              <a:t> (see final slide)</a:t>
            </a:r>
            <a:endParaRPr lang="en-GB" dirty="0"/>
          </a:p>
        </p:txBody>
      </p:sp>
      <p:sp>
        <p:nvSpPr>
          <p:cNvPr id="4" name="Slide Number Placeholder 3"/>
          <p:cNvSpPr>
            <a:spLocks noGrp="1"/>
          </p:cNvSpPr>
          <p:nvPr>
            <p:ph type="sldNum" sz="quarter" idx="10"/>
          </p:nvPr>
        </p:nvSpPr>
        <p:spPr/>
        <p:txBody>
          <a:bodyPr/>
          <a:lstStyle/>
          <a:p>
            <a:fld id="{DCDF3A88-B81F-0B4F-B928-BD5038668D78}" type="slidenum">
              <a:rPr lang="en-US" smtClean="0"/>
              <a:t>23</a:t>
            </a:fld>
            <a:endParaRPr lang="en-US"/>
          </a:p>
        </p:txBody>
      </p:sp>
    </p:spTree>
    <p:extLst>
      <p:ext uri="{BB962C8B-B14F-4D97-AF65-F5344CB8AC3E}">
        <p14:creationId xmlns:p14="http://schemas.microsoft.com/office/powerpoint/2010/main" val="3271154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Trainees could use study leave or SPA time to create taster experiences over a few days or a week. Alternatively sub specialty experience can be built into training with attendance at specialty clinics or specific placements.</a:t>
            </a:r>
          </a:p>
          <a:p>
            <a:r>
              <a:rPr lang="en-US" dirty="0"/>
              <a:t>We strongly suggest that longitudinal educational supervision will enhance use of Progress+ and the embedding of capability progression. This may be across a level of training rather than the whole </a:t>
            </a:r>
            <a:r>
              <a:rPr lang="en-US" dirty="0" err="1"/>
              <a:t>programme</a:t>
            </a:r>
            <a:r>
              <a:rPr lang="en-US"/>
              <a:t>.</a:t>
            </a:r>
            <a:endParaRPr lang="en-US" dirty="0"/>
          </a:p>
        </p:txBody>
      </p:sp>
      <p:sp>
        <p:nvSpPr>
          <p:cNvPr id="4" name="Slide Number Placeholder 3"/>
          <p:cNvSpPr>
            <a:spLocks noGrp="1"/>
          </p:cNvSpPr>
          <p:nvPr>
            <p:ph type="sldNum" sz="quarter" idx="5"/>
          </p:nvPr>
        </p:nvSpPr>
        <p:spPr/>
        <p:txBody>
          <a:bodyPr/>
          <a:lstStyle/>
          <a:p>
            <a:fld id="{DCDF3A88-B81F-0B4F-B928-BD5038668D78}" type="slidenum">
              <a:rPr lang="en-US" smtClean="0"/>
              <a:t>24</a:t>
            </a:fld>
            <a:endParaRPr lang="en-US"/>
          </a:p>
        </p:txBody>
      </p:sp>
    </p:spTree>
    <p:extLst>
      <p:ext uri="{BB962C8B-B14F-4D97-AF65-F5344CB8AC3E}">
        <p14:creationId xmlns:p14="http://schemas.microsoft.com/office/powerpoint/2010/main" val="167085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F3A88-B81F-0B4F-B928-BD5038668D78}" type="slidenum">
              <a:rPr lang="en-US" smtClean="0"/>
              <a:t>25</a:t>
            </a:fld>
            <a:endParaRPr lang="en-US"/>
          </a:p>
        </p:txBody>
      </p:sp>
    </p:spTree>
    <p:extLst>
      <p:ext uri="{BB962C8B-B14F-4D97-AF65-F5344CB8AC3E}">
        <p14:creationId xmlns:p14="http://schemas.microsoft.com/office/powerpoint/2010/main" val="289834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F3A88-B81F-0B4F-B928-BD5038668D78}" type="slidenum">
              <a:rPr lang="en-US" smtClean="0"/>
              <a:t>26</a:t>
            </a:fld>
            <a:endParaRPr lang="en-US"/>
          </a:p>
        </p:txBody>
      </p:sp>
    </p:spTree>
    <p:extLst>
      <p:ext uri="{BB962C8B-B14F-4D97-AF65-F5344CB8AC3E}">
        <p14:creationId xmlns:p14="http://schemas.microsoft.com/office/powerpoint/2010/main" val="1211842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Progress + is not a significant change in curricular content, the main changes are to the structure of training and to introduce even more flexibility to training.</a:t>
            </a:r>
          </a:p>
        </p:txBody>
      </p:sp>
      <p:sp>
        <p:nvSpPr>
          <p:cNvPr id="4" name="Slide Number Placeholder 3"/>
          <p:cNvSpPr>
            <a:spLocks noGrp="1"/>
          </p:cNvSpPr>
          <p:nvPr>
            <p:ph type="sldNum" sz="quarter" idx="5"/>
          </p:nvPr>
        </p:nvSpPr>
        <p:spPr/>
        <p:txBody>
          <a:bodyPr/>
          <a:lstStyle/>
          <a:p>
            <a:fld id="{DCDF3A88-B81F-0B4F-B928-BD5038668D78}" type="slidenum">
              <a:rPr lang="en-US" smtClean="0"/>
              <a:t>3</a:t>
            </a:fld>
            <a:endParaRPr lang="en-US"/>
          </a:p>
        </p:txBody>
      </p:sp>
    </p:spTree>
    <p:extLst>
      <p:ext uri="{BB962C8B-B14F-4D97-AF65-F5344CB8AC3E}">
        <p14:creationId xmlns:p14="http://schemas.microsoft.com/office/powerpoint/2010/main" val="522252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Outline of the new 2 tier training </a:t>
            </a:r>
            <a:r>
              <a:rPr lang="en-US" dirty="0" err="1"/>
              <a:t>programme</a:t>
            </a:r>
            <a:r>
              <a:rPr lang="en-US" dirty="0"/>
              <a:t>.</a:t>
            </a:r>
          </a:p>
          <a:p>
            <a:r>
              <a:rPr lang="en-US" dirty="0"/>
              <a:t>All 3 parts of the MRCPCH exam must be passed by the end of ST3 and the full clinical by the end of ST4.</a:t>
            </a:r>
          </a:p>
          <a:p>
            <a:r>
              <a:rPr lang="en-US" dirty="0"/>
              <a:t>There is an emphasis on enhancing decision making skills and a supported transition to middle grade working during ST3</a:t>
            </a:r>
            <a:r>
              <a:rPr lang="en-US"/>
              <a:t>. There </a:t>
            </a:r>
            <a:r>
              <a:rPr lang="en-US" dirty="0"/>
              <a:t>will not be mandated placements at specific points (</a:t>
            </a:r>
            <a:r>
              <a:rPr lang="en-US" dirty="0" err="1"/>
              <a:t>eg</a:t>
            </a:r>
            <a:r>
              <a:rPr lang="en-US" dirty="0"/>
              <a:t> community or neonates during ST4). Core training should include a wide range of settings and opportunities)</a:t>
            </a:r>
          </a:p>
        </p:txBody>
      </p:sp>
      <p:sp>
        <p:nvSpPr>
          <p:cNvPr id="4" name="Slide Number Placeholder 3"/>
          <p:cNvSpPr>
            <a:spLocks noGrp="1"/>
          </p:cNvSpPr>
          <p:nvPr>
            <p:ph type="sldNum" sz="quarter" idx="5"/>
          </p:nvPr>
        </p:nvSpPr>
        <p:spPr/>
        <p:txBody>
          <a:bodyPr/>
          <a:lstStyle/>
          <a:p>
            <a:fld id="{DCDF3A88-B81F-0B4F-B928-BD5038668D78}" type="slidenum">
              <a:rPr lang="en-US" smtClean="0"/>
              <a:t>4</a:t>
            </a:fld>
            <a:endParaRPr lang="en-US"/>
          </a:p>
        </p:txBody>
      </p:sp>
    </p:spTree>
    <p:extLst>
      <p:ext uri="{BB962C8B-B14F-4D97-AF65-F5344CB8AC3E}">
        <p14:creationId xmlns:p14="http://schemas.microsoft.com/office/powerpoint/2010/main" val="1263900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OOP will be encouraged and it is hoped that schools will enable trainees to take up opportunities. OOP can betaken at any point allowed by the Gold Guide, one logical time to take OOP is after Core training.</a:t>
            </a:r>
          </a:p>
        </p:txBody>
      </p:sp>
      <p:sp>
        <p:nvSpPr>
          <p:cNvPr id="4" name="Slide Number Placeholder 3"/>
          <p:cNvSpPr>
            <a:spLocks noGrp="1"/>
          </p:cNvSpPr>
          <p:nvPr>
            <p:ph type="sldNum" sz="quarter" idx="5"/>
          </p:nvPr>
        </p:nvSpPr>
        <p:spPr/>
        <p:txBody>
          <a:bodyPr/>
          <a:lstStyle/>
          <a:p>
            <a:fld id="{DCDF3A88-B81F-0B4F-B928-BD5038668D78}" type="slidenum">
              <a:rPr lang="en-US" smtClean="0"/>
              <a:t>5</a:t>
            </a:fld>
            <a:endParaRPr lang="en-US"/>
          </a:p>
        </p:txBody>
      </p:sp>
    </p:spTree>
    <p:extLst>
      <p:ext uri="{BB962C8B-B14F-4D97-AF65-F5344CB8AC3E}">
        <p14:creationId xmlns:p14="http://schemas.microsoft.com/office/powerpoint/2010/main" val="3473155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trainees might choose to take OOP at the end of ST3 and before moving fully to the tier 2 </a:t>
            </a:r>
            <a:r>
              <a:rPr lang="en-US" dirty="0" err="1"/>
              <a:t>rota</a:t>
            </a:r>
            <a:r>
              <a:rPr lang="en-US" dirty="0"/>
              <a:t>.</a:t>
            </a:r>
          </a:p>
        </p:txBody>
      </p:sp>
      <p:sp>
        <p:nvSpPr>
          <p:cNvPr id="4" name="Slide Number Placeholder 3"/>
          <p:cNvSpPr>
            <a:spLocks noGrp="1"/>
          </p:cNvSpPr>
          <p:nvPr>
            <p:ph type="sldNum" sz="quarter" idx="5"/>
          </p:nvPr>
        </p:nvSpPr>
        <p:spPr/>
        <p:txBody>
          <a:bodyPr/>
          <a:lstStyle/>
          <a:p>
            <a:fld id="{DCDF3A88-B81F-0B4F-B928-BD5038668D78}" type="slidenum">
              <a:rPr lang="en-US" smtClean="0"/>
              <a:t>6</a:t>
            </a:fld>
            <a:endParaRPr lang="en-US"/>
          </a:p>
        </p:txBody>
      </p:sp>
    </p:spTree>
    <p:extLst>
      <p:ext uri="{BB962C8B-B14F-4D97-AF65-F5344CB8AC3E}">
        <p14:creationId xmlns:p14="http://schemas.microsoft.com/office/powerpoint/2010/main" val="3281773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Specialty training will look very similar to current Level 3 training. All subspecialties will have an indicative 3y time in training, this </a:t>
            </a:r>
            <a:r>
              <a:rPr lang="en-US" dirty="0" err="1"/>
              <a:t>recognises</a:t>
            </a:r>
            <a:r>
              <a:rPr lang="en-US" dirty="0"/>
              <a:t> that trainees may commence sub-specialty training with less experience than in the current 8 year </a:t>
            </a:r>
            <a:r>
              <a:rPr lang="en-US" dirty="0" err="1"/>
              <a:t>programme</a:t>
            </a:r>
            <a:r>
              <a:rPr lang="en-US" dirty="0"/>
              <a:t>. However training remains capability based and CCT dates will be set accordingly.</a:t>
            </a:r>
          </a:p>
          <a:p>
            <a:r>
              <a:rPr lang="en-US" dirty="0"/>
              <a:t>During the first year of Specialty training, trainees will have the opportunity to apply to change sub-specialty or move from general </a:t>
            </a:r>
            <a:r>
              <a:rPr lang="en-US" dirty="0" err="1"/>
              <a:t>paediatrics</a:t>
            </a:r>
            <a:r>
              <a:rPr lang="en-US" dirty="0"/>
              <a:t> to sub-specialty training. This will depend on capabilities already achieved, the degree of overlap between specialty pathways and will need to be discussed with CSACs. Any move between subspecialty pathways will be subject to application. Trainees will reapply to their chosen new sub-specialty in the normal application round.</a:t>
            </a:r>
          </a:p>
        </p:txBody>
      </p:sp>
      <p:sp>
        <p:nvSpPr>
          <p:cNvPr id="4" name="Slide Number Placeholder 3"/>
          <p:cNvSpPr>
            <a:spLocks noGrp="1"/>
          </p:cNvSpPr>
          <p:nvPr>
            <p:ph type="sldNum" sz="quarter" idx="5"/>
          </p:nvPr>
        </p:nvSpPr>
        <p:spPr/>
        <p:txBody>
          <a:bodyPr/>
          <a:lstStyle/>
          <a:p>
            <a:fld id="{DCDF3A88-B81F-0B4F-B928-BD5038668D78}" type="slidenum">
              <a:rPr lang="en-US" smtClean="0"/>
              <a:t>7</a:t>
            </a:fld>
            <a:endParaRPr lang="en-US"/>
          </a:p>
        </p:txBody>
      </p:sp>
    </p:spTree>
    <p:extLst>
      <p:ext uri="{BB962C8B-B14F-4D97-AF65-F5344CB8AC3E}">
        <p14:creationId xmlns:p14="http://schemas.microsoft.com/office/powerpoint/2010/main" val="3987757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many shared capabilities, application to move between training pathways is likely to be possible.</a:t>
            </a:r>
          </a:p>
          <a:p>
            <a:r>
              <a:rPr lang="en-US" dirty="0"/>
              <a:t>Amber: some shared capabilities, application to move between training pathways may be possible</a:t>
            </a:r>
          </a:p>
          <a:p>
            <a:r>
              <a:rPr lang="en-US" dirty="0"/>
              <a:t>Grey: few shared capabilities, application to move between pathways is unlikely to be possible.</a:t>
            </a:r>
          </a:p>
        </p:txBody>
      </p:sp>
      <p:sp>
        <p:nvSpPr>
          <p:cNvPr id="4" name="Slide Number Placeholder 3"/>
          <p:cNvSpPr>
            <a:spLocks noGrp="1"/>
          </p:cNvSpPr>
          <p:nvPr>
            <p:ph type="sldNum" sz="quarter" idx="5"/>
          </p:nvPr>
        </p:nvSpPr>
        <p:spPr/>
        <p:txBody>
          <a:bodyPr/>
          <a:lstStyle/>
          <a:p>
            <a:fld id="{DCDF3A88-B81F-0B4F-B928-BD5038668D78}" type="slidenum">
              <a:rPr lang="en-US" smtClean="0"/>
              <a:t>8</a:t>
            </a:fld>
            <a:endParaRPr lang="en-US"/>
          </a:p>
        </p:txBody>
      </p:sp>
    </p:spTree>
    <p:extLst>
      <p:ext uri="{BB962C8B-B14F-4D97-AF65-F5344CB8AC3E}">
        <p14:creationId xmlns:p14="http://schemas.microsoft.com/office/powerpoint/2010/main" val="847980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Showing what will happen to trainees in August/September 2023 at the point of transition. Those finishing ST4 will have a choice to move into Specialty training or to remain in core. This and the following slides refer to Full time trainees who have no statutory leave or OOP</a:t>
            </a:r>
          </a:p>
        </p:txBody>
      </p:sp>
      <p:sp>
        <p:nvSpPr>
          <p:cNvPr id="4" name="Slide Number Placeholder 3"/>
          <p:cNvSpPr>
            <a:spLocks noGrp="1"/>
          </p:cNvSpPr>
          <p:nvPr>
            <p:ph type="sldNum" sz="quarter" idx="5"/>
          </p:nvPr>
        </p:nvSpPr>
        <p:spPr/>
        <p:txBody>
          <a:bodyPr/>
          <a:lstStyle/>
          <a:p>
            <a:fld id="{260FFA89-5C59-4AAF-8009-79353D94AE1E}" type="slidenum">
              <a:rPr lang="en-GB" smtClean="0"/>
              <a:t>9</a:t>
            </a:fld>
            <a:endParaRPr lang="en-GB" dirty="0"/>
          </a:p>
        </p:txBody>
      </p:sp>
    </p:spTree>
    <p:extLst>
      <p:ext uri="{BB962C8B-B14F-4D97-AF65-F5344CB8AC3E}">
        <p14:creationId xmlns:p14="http://schemas.microsoft.com/office/powerpoint/2010/main" val="3130543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B6CD9-5B46-F848-8DB4-B5A7B1B706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71F6DA-96A9-A948-8661-9CDDED6EF8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E0EB67-A943-354D-BD62-C9D37DDEAA0F}"/>
              </a:ext>
            </a:extLst>
          </p:cNvPr>
          <p:cNvSpPr>
            <a:spLocks noGrp="1"/>
          </p:cNvSpPr>
          <p:nvPr>
            <p:ph type="dt" sz="half" idx="10"/>
          </p:nvPr>
        </p:nvSpPr>
        <p:spPr/>
        <p:txBody>
          <a:bodyPr/>
          <a:lstStyle/>
          <a:p>
            <a:fld id="{C9568060-90B4-7243-A76F-E6608713A759}" type="datetimeFigureOut">
              <a:rPr lang="en-US" smtClean="0"/>
              <a:t>6/11/22</a:t>
            </a:fld>
            <a:endParaRPr lang="en-US"/>
          </a:p>
        </p:txBody>
      </p:sp>
      <p:sp>
        <p:nvSpPr>
          <p:cNvPr id="5" name="Footer Placeholder 4">
            <a:extLst>
              <a:ext uri="{FF2B5EF4-FFF2-40B4-BE49-F238E27FC236}">
                <a16:creationId xmlns:a16="http://schemas.microsoft.com/office/drawing/2014/main" id="{1B2CE0A8-0766-5E43-A0B2-8081756261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465025-CC43-4D44-B09A-D158E2572DE6}"/>
              </a:ext>
            </a:extLst>
          </p:cNvPr>
          <p:cNvSpPr>
            <a:spLocks noGrp="1"/>
          </p:cNvSpPr>
          <p:nvPr>
            <p:ph type="sldNum" sz="quarter" idx="12"/>
          </p:nvPr>
        </p:nvSpPr>
        <p:spPr/>
        <p:txBody>
          <a:bodyPr/>
          <a:lstStyle/>
          <a:p>
            <a:fld id="{031728FB-5EE6-2F4B-9D74-FA3AAC599BEF}" type="slidenum">
              <a:rPr lang="en-US" smtClean="0"/>
              <a:t>‹#›</a:t>
            </a:fld>
            <a:endParaRPr lang="en-US"/>
          </a:p>
        </p:txBody>
      </p:sp>
    </p:spTree>
    <p:extLst>
      <p:ext uri="{BB962C8B-B14F-4D97-AF65-F5344CB8AC3E}">
        <p14:creationId xmlns:p14="http://schemas.microsoft.com/office/powerpoint/2010/main" val="69115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990C8-5E67-0246-89D2-D54FC6DFE2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97DBCA-F33B-104D-9665-AC137C5A5D5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4FFE69-D4ED-8D4C-ABD5-5D34C8B68B4B}"/>
              </a:ext>
            </a:extLst>
          </p:cNvPr>
          <p:cNvSpPr>
            <a:spLocks noGrp="1"/>
          </p:cNvSpPr>
          <p:nvPr>
            <p:ph type="dt" sz="half" idx="10"/>
          </p:nvPr>
        </p:nvSpPr>
        <p:spPr/>
        <p:txBody>
          <a:bodyPr/>
          <a:lstStyle/>
          <a:p>
            <a:fld id="{C9568060-90B4-7243-A76F-E6608713A759}" type="datetimeFigureOut">
              <a:rPr lang="en-US" smtClean="0"/>
              <a:t>6/11/22</a:t>
            </a:fld>
            <a:endParaRPr lang="en-US"/>
          </a:p>
        </p:txBody>
      </p:sp>
      <p:sp>
        <p:nvSpPr>
          <p:cNvPr id="5" name="Footer Placeholder 4">
            <a:extLst>
              <a:ext uri="{FF2B5EF4-FFF2-40B4-BE49-F238E27FC236}">
                <a16:creationId xmlns:a16="http://schemas.microsoft.com/office/drawing/2014/main" id="{6EC280E0-1077-694B-B5D0-C6FA07CED6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05C3-FCFB-EF4C-A063-FC908F2A4D7A}"/>
              </a:ext>
            </a:extLst>
          </p:cNvPr>
          <p:cNvSpPr>
            <a:spLocks noGrp="1"/>
          </p:cNvSpPr>
          <p:nvPr>
            <p:ph type="sldNum" sz="quarter" idx="12"/>
          </p:nvPr>
        </p:nvSpPr>
        <p:spPr/>
        <p:txBody>
          <a:bodyPr/>
          <a:lstStyle/>
          <a:p>
            <a:fld id="{031728FB-5EE6-2F4B-9D74-FA3AAC599BEF}" type="slidenum">
              <a:rPr lang="en-US" smtClean="0"/>
              <a:t>‹#›</a:t>
            </a:fld>
            <a:endParaRPr lang="en-US"/>
          </a:p>
        </p:txBody>
      </p:sp>
    </p:spTree>
    <p:extLst>
      <p:ext uri="{BB962C8B-B14F-4D97-AF65-F5344CB8AC3E}">
        <p14:creationId xmlns:p14="http://schemas.microsoft.com/office/powerpoint/2010/main" val="3508144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43B8B0-4D8D-3043-A6EE-ED4DAF8453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122FDE-9F12-3B45-B62F-D1AB61897A9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BEDE0E-BC5F-C741-98A0-A78CED5FFD90}"/>
              </a:ext>
            </a:extLst>
          </p:cNvPr>
          <p:cNvSpPr>
            <a:spLocks noGrp="1"/>
          </p:cNvSpPr>
          <p:nvPr>
            <p:ph type="dt" sz="half" idx="10"/>
          </p:nvPr>
        </p:nvSpPr>
        <p:spPr/>
        <p:txBody>
          <a:bodyPr/>
          <a:lstStyle/>
          <a:p>
            <a:fld id="{C9568060-90B4-7243-A76F-E6608713A759}" type="datetimeFigureOut">
              <a:rPr lang="en-US" smtClean="0"/>
              <a:t>6/11/22</a:t>
            </a:fld>
            <a:endParaRPr lang="en-US"/>
          </a:p>
        </p:txBody>
      </p:sp>
      <p:sp>
        <p:nvSpPr>
          <p:cNvPr id="5" name="Footer Placeholder 4">
            <a:extLst>
              <a:ext uri="{FF2B5EF4-FFF2-40B4-BE49-F238E27FC236}">
                <a16:creationId xmlns:a16="http://schemas.microsoft.com/office/drawing/2014/main" id="{391E5F9F-6F83-0F44-94DA-23DA808D54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AC8A2-535C-4B47-9197-44035290C31F}"/>
              </a:ext>
            </a:extLst>
          </p:cNvPr>
          <p:cNvSpPr>
            <a:spLocks noGrp="1"/>
          </p:cNvSpPr>
          <p:nvPr>
            <p:ph type="sldNum" sz="quarter" idx="12"/>
          </p:nvPr>
        </p:nvSpPr>
        <p:spPr/>
        <p:txBody>
          <a:bodyPr/>
          <a:lstStyle/>
          <a:p>
            <a:fld id="{031728FB-5EE6-2F4B-9D74-FA3AAC599BEF}" type="slidenum">
              <a:rPr lang="en-US" smtClean="0"/>
              <a:t>‹#›</a:t>
            </a:fld>
            <a:endParaRPr lang="en-US"/>
          </a:p>
        </p:txBody>
      </p:sp>
    </p:spTree>
    <p:extLst>
      <p:ext uri="{BB962C8B-B14F-4D97-AF65-F5344CB8AC3E}">
        <p14:creationId xmlns:p14="http://schemas.microsoft.com/office/powerpoint/2010/main" val="2574974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3392" y="2276872"/>
            <a:ext cx="10972800" cy="114300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11/06/2022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815413" y="3429000"/>
            <a:ext cx="10657184"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266" y="164638"/>
            <a:ext cx="2304255" cy="1382553"/>
          </a:xfrm>
          <a:prstGeom prst="rect">
            <a:avLst/>
          </a:prstGeom>
        </p:spPr>
      </p:pic>
    </p:spTree>
    <p:extLst>
      <p:ext uri="{BB962C8B-B14F-4D97-AF65-F5344CB8AC3E}">
        <p14:creationId xmlns:p14="http://schemas.microsoft.com/office/powerpoint/2010/main" val="2856551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60649"/>
            <a:ext cx="11425269" cy="576064"/>
          </a:xfrm>
        </p:spPr>
        <p:txBody>
          <a:bodyPr>
            <a:noAutofit/>
          </a:bodyPr>
          <a:lstStyle>
            <a:lvl1pPr algn="l">
              <a:defRPr sz="4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11/06/2022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a:p>
        </p:txBody>
      </p:sp>
      <p:cxnSp>
        <p:nvCxnSpPr>
          <p:cNvPr id="9" name="Straight Connector 8"/>
          <p:cNvCxnSpPr/>
          <p:nvPr userDrawn="1"/>
        </p:nvCxnSpPr>
        <p:spPr>
          <a:xfrm>
            <a:off x="431371" y="865739"/>
            <a:ext cx="11329259"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106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013" y="260649"/>
            <a:ext cx="10972800" cy="634083"/>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407701" y="1390537"/>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11/06/2022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737600" y="6356352"/>
            <a:ext cx="2844800" cy="365125"/>
          </a:xfrm>
        </p:spPr>
        <p:txBody>
          <a:bodyPr/>
          <a:lstStyle/>
          <a:p>
            <a:fld id="{DA961FC0-C120-4E7B-A0CC-400EC9584A2A}" type="slidenum">
              <a:rPr lang="en-GB" smtClean="0"/>
              <a:t>‹#›</a:t>
            </a:fld>
            <a:endParaRPr lang="en-GB" dirty="0"/>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153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371" y="116632"/>
            <a:ext cx="11164821" cy="792088"/>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11/06/2022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080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1211" y="274639"/>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21211"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11/06/2022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cxnSp>
        <p:nvCxnSpPr>
          <p:cNvPr id="8" name="Straight Connector 7"/>
          <p:cNvCxnSpPr/>
          <p:nvPr userDrawn="1"/>
        </p:nvCxnSpPr>
        <p:spPr>
          <a:xfrm>
            <a:off x="623392" y="1316765"/>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954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609600" y="2756926"/>
            <a:ext cx="5386917" cy="3369237"/>
          </a:xfrm>
        </p:spPr>
        <p:txBody>
          <a:bodyPr/>
          <a:lstStyle>
            <a:lvl1pPr>
              <a:defRPr sz="2667" b="1"/>
            </a:lvl1pPr>
            <a:lvl2pPr>
              <a:defRPr sz="2400"/>
            </a:lvl2pPr>
            <a:lvl3pPr>
              <a:defRPr sz="2133"/>
            </a:lvl3pPr>
            <a:lvl4pPr>
              <a:defRPr sz="1867"/>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193372" y="1535113"/>
            <a:ext cx="5389033"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72" y="2756926"/>
            <a:ext cx="5389033" cy="3369237"/>
          </a:xfrm>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11/06/2022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a:p>
        </p:txBody>
      </p:sp>
      <p:cxnSp>
        <p:nvCxnSpPr>
          <p:cNvPr id="10" name="Straight Connector 9"/>
          <p:cNvCxnSpPr/>
          <p:nvPr userDrawn="1"/>
        </p:nvCxnSpPr>
        <p:spPr>
          <a:xfrm>
            <a:off x="623392" y="1281933"/>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729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11/06/2022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2094123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667"/>
            </a:lvl1pPr>
            <a:lvl2pPr>
              <a:defRPr sz="2400"/>
            </a:lvl2pPr>
            <a:lvl3pPr>
              <a:defRPr sz="2133"/>
            </a:lvl3pPr>
            <a:lvl4pPr>
              <a:defRPr sz="18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11/06/2022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13715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A1BA1-00D6-2141-AD49-2D2043E703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F91B8-4D9E-2243-81B9-6A06683B62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C70887-06F7-4B47-8B94-5D9CB40FD65C}"/>
              </a:ext>
            </a:extLst>
          </p:cNvPr>
          <p:cNvSpPr>
            <a:spLocks noGrp="1"/>
          </p:cNvSpPr>
          <p:nvPr>
            <p:ph type="dt" sz="half" idx="10"/>
          </p:nvPr>
        </p:nvSpPr>
        <p:spPr/>
        <p:txBody>
          <a:bodyPr/>
          <a:lstStyle/>
          <a:p>
            <a:fld id="{C9568060-90B4-7243-A76F-E6608713A759}" type="datetimeFigureOut">
              <a:rPr lang="en-US" smtClean="0"/>
              <a:t>6/11/22</a:t>
            </a:fld>
            <a:endParaRPr lang="en-US"/>
          </a:p>
        </p:txBody>
      </p:sp>
      <p:sp>
        <p:nvSpPr>
          <p:cNvPr id="5" name="Footer Placeholder 4">
            <a:extLst>
              <a:ext uri="{FF2B5EF4-FFF2-40B4-BE49-F238E27FC236}">
                <a16:creationId xmlns:a16="http://schemas.microsoft.com/office/drawing/2014/main" id="{8C62241A-F353-3942-84B6-91877BEC8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ABAB6-29AE-B441-B07D-56A0FD289413}"/>
              </a:ext>
            </a:extLst>
          </p:cNvPr>
          <p:cNvSpPr>
            <a:spLocks noGrp="1"/>
          </p:cNvSpPr>
          <p:nvPr>
            <p:ph type="sldNum" sz="quarter" idx="12"/>
          </p:nvPr>
        </p:nvSpPr>
        <p:spPr/>
        <p:txBody>
          <a:bodyPr/>
          <a:lstStyle/>
          <a:p>
            <a:fld id="{031728FB-5EE6-2F4B-9D74-FA3AAC599BEF}" type="slidenum">
              <a:rPr lang="en-US" smtClean="0"/>
              <a:t>‹#›</a:t>
            </a:fld>
            <a:endParaRPr lang="en-US"/>
          </a:p>
        </p:txBody>
      </p:sp>
    </p:spTree>
    <p:extLst>
      <p:ext uri="{BB962C8B-B14F-4D97-AF65-F5344CB8AC3E}">
        <p14:creationId xmlns:p14="http://schemas.microsoft.com/office/powerpoint/2010/main" val="2696635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11/06/2022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1124325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4629-2E12-6344-94B3-9C14758BA7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8DDD8-103E-7046-8631-F06A6E483A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A7EE5F-4072-1C46-9C93-F1F76ECB8A64}"/>
              </a:ext>
            </a:extLst>
          </p:cNvPr>
          <p:cNvSpPr>
            <a:spLocks noGrp="1"/>
          </p:cNvSpPr>
          <p:nvPr>
            <p:ph type="dt" sz="half" idx="10"/>
          </p:nvPr>
        </p:nvSpPr>
        <p:spPr/>
        <p:txBody>
          <a:bodyPr/>
          <a:lstStyle/>
          <a:p>
            <a:fld id="{C9568060-90B4-7243-A76F-E6608713A759}" type="datetimeFigureOut">
              <a:rPr lang="en-US" smtClean="0"/>
              <a:t>6/11/22</a:t>
            </a:fld>
            <a:endParaRPr lang="en-US"/>
          </a:p>
        </p:txBody>
      </p:sp>
      <p:sp>
        <p:nvSpPr>
          <p:cNvPr id="5" name="Footer Placeholder 4">
            <a:extLst>
              <a:ext uri="{FF2B5EF4-FFF2-40B4-BE49-F238E27FC236}">
                <a16:creationId xmlns:a16="http://schemas.microsoft.com/office/drawing/2014/main" id="{60681076-D500-2F4A-BD2B-CC98FF757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70DBAF-129E-A64B-990B-37AB6C4744BD}"/>
              </a:ext>
            </a:extLst>
          </p:cNvPr>
          <p:cNvSpPr>
            <a:spLocks noGrp="1"/>
          </p:cNvSpPr>
          <p:nvPr>
            <p:ph type="sldNum" sz="quarter" idx="12"/>
          </p:nvPr>
        </p:nvSpPr>
        <p:spPr/>
        <p:txBody>
          <a:bodyPr/>
          <a:lstStyle/>
          <a:p>
            <a:fld id="{031728FB-5EE6-2F4B-9D74-FA3AAC599BEF}" type="slidenum">
              <a:rPr lang="en-US" smtClean="0"/>
              <a:t>‹#›</a:t>
            </a:fld>
            <a:endParaRPr lang="en-US"/>
          </a:p>
        </p:txBody>
      </p:sp>
    </p:spTree>
    <p:extLst>
      <p:ext uri="{BB962C8B-B14F-4D97-AF65-F5344CB8AC3E}">
        <p14:creationId xmlns:p14="http://schemas.microsoft.com/office/powerpoint/2010/main" val="387105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0BA0D-7D5C-CE4A-991E-FDCF1650EC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D9D8A3-17B4-E248-97EA-0909073A04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9B1CA8-F71E-7546-A1D7-7E6774500EE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0A972-900F-3D44-A7B8-9758CFE0590C}"/>
              </a:ext>
            </a:extLst>
          </p:cNvPr>
          <p:cNvSpPr>
            <a:spLocks noGrp="1"/>
          </p:cNvSpPr>
          <p:nvPr>
            <p:ph type="dt" sz="half" idx="10"/>
          </p:nvPr>
        </p:nvSpPr>
        <p:spPr/>
        <p:txBody>
          <a:bodyPr/>
          <a:lstStyle/>
          <a:p>
            <a:fld id="{C9568060-90B4-7243-A76F-E6608713A759}" type="datetimeFigureOut">
              <a:rPr lang="en-US" smtClean="0"/>
              <a:t>6/11/22</a:t>
            </a:fld>
            <a:endParaRPr lang="en-US"/>
          </a:p>
        </p:txBody>
      </p:sp>
      <p:sp>
        <p:nvSpPr>
          <p:cNvPr id="6" name="Footer Placeholder 5">
            <a:extLst>
              <a:ext uri="{FF2B5EF4-FFF2-40B4-BE49-F238E27FC236}">
                <a16:creationId xmlns:a16="http://schemas.microsoft.com/office/drawing/2014/main" id="{DB81EFCB-9E46-2142-99BC-2531F9039E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34D2C5-A8BA-0847-8E5B-008499105AB4}"/>
              </a:ext>
            </a:extLst>
          </p:cNvPr>
          <p:cNvSpPr>
            <a:spLocks noGrp="1"/>
          </p:cNvSpPr>
          <p:nvPr>
            <p:ph type="sldNum" sz="quarter" idx="12"/>
          </p:nvPr>
        </p:nvSpPr>
        <p:spPr/>
        <p:txBody>
          <a:bodyPr/>
          <a:lstStyle/>
          <a:p>
            <a:fld id="{031728FB-5EE6-2F4B-9D74-FA3AAC599BEF}" type="slidenum">
              <a:rPr lang="en-US" smtClean="0"/>
              <a:t>‹#›</a:t>
            </a:fld>
            <a:endParaRPr lang="en-US"/>
          </a:p>
        </p:txBody>
      </p:sp>
    </p:spTree>
    <p:extLst>
      <p:ext uri="{BB962C8B-B14F-4D97-AF65-F5344CB8AC3E}">
        <p14:creationId xmlns:p14="http://schemas.microsoft.com/office/powerpoint/2010/main" val="1159610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C9244-4F26-4E43-BA8A-3F0E281E5E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4D7C6F-D07B-2249-8143-0BF82812BC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80C102-6BD9-4B46-B758-4BD4EC1E3B6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DC0706-6FC2-AB4C-9C6E-30C010CA58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7C87AA-5F80-8749-AD95-0557D9C19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04DEA7-CF5D-984B-9C66-A83674AEECC1}"/>
              </a:ext>
            </a:extLst>
          </p:cNvPr>
          <p:cNvSpPr>
            <a:spLocks noGrp="1"/>
          </p:cNvSpPr>
          <p:nvPr>
            <p:ph type="dt" sz="half" idx="10"/>
          </p:nvPr>
        </p:nvSpPr>
        <p:spPr/>
        <p:txBody>
          <a:bodyPr/>
          <a:lstStyle/>
          <a:p>
            <a:fld id="{C9568060-90B4-7243-A76F-E6608713A759}" type="datetimeFigureOut">
              <a:rPr lang="en-US" smtClean="0"/>
              <a:t>6/11/22</a:t>
            </a:fld>
            <a:endParaRPr lang="en-US"/>
          </a:p>
        </p:txBody>
      </p:sp>
      <p:sp>
        <p:nvSpPr>
          <p:cNvPr id="8" name="Footer Placeholder 7">
            <a:extLst>
              <a:ext uri="{FF2B5EF4-FFF2-40B4-BE49-F238E27FC236}">
                <a16:creationId xmlns:a16="http://schemas.microsoft.com/office/drawing/2014/main" id="{3A8D559D-595A-9D40-B29F-34BF53E12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76BC9C-BE83-8F48-8EAC-ACD14E779AA1}"/>
              </a:ext>
            </a:extLst>
          </p:cNvPr>
          <p:cNvSpPr>
            <a:spLocks noGrp="1"/>
          </p:cNvSpPr>
          <p:nvPr>
            <p:ph type="sldNum" sz="quarter" idx="12"/>
          </p:nvPr>
        </p:nvSpPr>
        <p:spPr/>
        <p:txBody>
          <a:bodyPr/>
          <a:lstStyle/>
          <a:p>
            <a:fld id="{031728FB-5EE6-2F4B-9D74-FA3AAC599BEF}" type="slidenum">
              <a:rPr lang="en-US" smtClean="0"/>
              <a:t>‹#›</a:t>
            </a:fld>
            <a:endParaRPr lang="en-US"/>
          </a:p>
        </p:txBody>
      </p:sp>
    </p:spTree>
    <p:extLst>
      <p:ext uri="{BB962C8B-B14F-4D97-AF65-F5344CB8AC3E}">
        <p14:creationId xmlns:p14="http://schemas.microsoft.com/office/powerpoint/2010/main" val="161315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8F6CC-4F5A-594B-89FB-BF8B6C8096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0D243F-C03A-7544-8D2F-79138A7543F0}"/>
              </a:ext>
            </a:extLst>
          </p:cNvPr>
          <p:cNvSpPr>
            <a:spLocks noGrp="1"/>
          </p:cNvSpPr>
          <p:nvPr>
            <p:ph type="dt" sz="half" idx="10"/>
          </p:nvPr>
        </p:nvSpPr>
        <p:spPr/>
        <p:txBody>
          <a:bodyPr/>
          <a:lstStyle/>
          <a:p>
            <a:fld id="{C9568060-90B4-7243-A76F-E6608713A759}" type="datetimeFigureOut">
              <a:rPr lang="en-US" smtClean="0"/>
              <a:t>6/11/22</a:t>
            </a:fld>
            <a:endParaRPr lang="en-US"/>
          </a:p>
        </p:txBody>
      </p:sp>
      <p:sp>
        <p:nvSpPr>
          <p:cNvPr id="4" name="Footer Placeholder 3">
            <a:extLst>
              <a:ext uri="{FF2B5EF4-FFF2-40B4-BE49-F238E27FC236}">
                <a16:creationId xmlns:a16="http://schemas.microsoft.com/office/drawing/2014/main" id="{BD825696-D377-604D-AC7F-26F5013B9F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C9D331-F529-DE44-ACBD-CD5100B36AFC}"/>
              </a:ext>
            </a:extLst>
          </p:cNvPr>
          <p:cNvSpPr>
            <a:spLocks noGrp="1"/>
          </p:cNvSpPr>
          <p:nvPr>
            <p:ph type="sldNum" sz="quarter" idx="12"/>
          </p:nvPr>
        </p:nvSpPr>
        <p:spPr/>
        <p:txBody>
          <a:bodyPr/>
          <a:lstStyle/>
          <a:p>
            <a:fld id="{031728FB-5EE6-2F4B-9D74-FA3AAC599BEF}" type="slidenum">
              <a:rPr lang="en-US" smtClean="0"/>
              <a:t>‹#›</a:t>
            </a:fld>
            <a:endParaRPr lang="en-US"/>
          </a:p>
        </p:txBody>
      </p:sp>
    </p:spTree>
    <p:extLst>
      <p:ext uri="{BB962C8B-B14F-4D97-AF65-F5344CB8AC3E}">
        <p14:creationId xmlns:p14="http://schemas.microsoft.com/office/powerpoint/2010/main" val="3730293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F10774-38DF-5D4E-B89D-00C158A05B03}"/>
              </a:ext>
            </a:extLst>
          </p:cNvPr>
          <p:cNvSpPr>
            <a:spLocks noGrp="1"/>
          </p:cNvSpPr>
          <p:nvPr>
            <p:ph type="dt" sz="half" idx="10"/>
          </p:nvPr>
        </p:nvSpPr>
        <p:spPr/>
        <p:txBody>
          <a:bodyPr/>
          <a:lstStyle/>
          <a:p>
            <a:fld id="{C9568060-90B4-7243-A76F-E6608713A759}" type="datetimeFigureOut">
              <a:rPr lang="en-US" smtClean="0"/>
              <a:t>6/11/22</a:t>
            </a:fld>
            <a:endParaRPr lang="en-US"/>
          </a:p>
        </p:txBody>
      </p:sp>
      <p:sp>
        <p:nvSpPr>
          <p:cNvPr id="3" name="Footer Placeholder 2">
            <a:extLst>
              <a:ext uri="{FF2B5EF4-FFF2-40B4-BE49-F238E27FC236}">
                <a16:creationId xmlns:a16="http://schemas.microsoft.com/office/drawing/2014/main" id="{F1E34567-8C3E-F24C-9196-1B7D653BEE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323CF5-D0D8-9F40-8AD1-1084B02AC99B}"/>
              </a:ext>
            </a:extLst>
          </p:cNvPr>
          <p:cNvSpPr>
            <a:spLocks noGrp="1"/>
          </p:cNvSpPr>
          <p:nvPr>
            <p:ph type="sldNum" sz="quarter" idx="12"/>
          </p:nvPr>
        </p:nvSpPr>
        <p:spPr/>
        <p:txBody>
          <a:bodyPr/>
          <a:lstStyle/>
          <a:p>
            <a:fld id="{031728FB-5EE6-2F4B-9D74-FA3AAC599BEF}" type="slidenum">
              <a:rPr lang="en-US" smtClean="0"/>
              <a:t>‹#›</a:t>
            </a:fld>
            <a:endParaRPr lang="en-US"/>
          </a:p>
        </p:txBody>
      </p:sp>
    </p:spTree>
    <p:extLst>
      <p:ext uri="{BB962C8B-B14F-4D97-AF65-F5344CB8AC3E}">
        <p14:creationId xmlns:p14="http://schemas.microsoft.com/office/powerpoint/2010/main" val="11727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01FEF-9060-B044-A2C3-6C09577794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CE4405-933C-B847-B293-D00CD7925C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AB1973-2425-9046-9142-261FA9FEC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DB3125-62A0-AD49-839C-9CE1A10B6E4D}"/>
              </a:ext>
            </a:extLst>
          </p:cNvPr>
          <p:cNvSpPr>
            <a:spLocks noGrp="1"/>
          </p:cNvSpPr>
          <p:nvPr>
            <p:ph type="dt" sz="half" idx="10"/>
          </p:nvPr>
        </p:nvSpPr>
        <p:spPr/>
        <p:txBody>
          <a:bodyPr/>
          <a:lstStyle/>
          <a:p>
            <a:fld id="{C9568060-90B4-7243-A76F-E6608713A759}" type="datetimeFigureOut">
              <a:rPr lang="en-US" smtClean="0"/>
              <a:t>6/11/22</a:t>
            </a:fld>
            <a:endParaRPr lang="en-US"/>
          </a:p>
        </p:txBody>
      </p:sp>
      <p:sp>
        <p:nvSpPr>
          <p:cNvPr id="6" name="Footer Placeholder 5">
            <a:extLst>
              <a:ext uri="{FF2B5EF4-FFF2-40B4-BE49-F238E27FC236}">
                <a16:creationId xmlns:a16="http://schemas.microsoft.com/office/drawing/2014/main" id="{EEE33F02-65C5-6148-AF60-9D346246B1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A5B7D2-1BCB-734A-B386-D58BBDE1B65F}"/>
              </a:ext>
            </a:extLst>
          </p:cNvPr>
          <p:cNvSpPr>
            <a:spLocks noGrp="1"/>
          </p:cNvSpPr>
          <p:nvPr>
            <p:ph type="sldNum" sz="quarter" idx="12"/>
          </p:nvPr>
        </p:nvSpPr>
        <p:spPr/>
        <p:txBody>
          <a:bodyPr/>
          <a:lstStyle/>
          <a:p>
            <a:fld id="{031728FB-5EE6-2F4B-9D74-FA3AAC599BEF}" type="slidenum">
              <a:rPr lang="en-US" smtClean="0"/>
              <a:t>‹#›</a:t>
            </a:fld>
            <a:endParaRPr lang="en-US"/>
          </a:p>
        </p:txBody>
      </p:sp>
    </p:spTree>
    <p:extLst>
      <p:ext uri="{BB962C8B-B14F-4D97-AF65-F5344CB8AC3E}">
        <p14:creationId xmlns:p14="http://schemas.microsoft.com/office/powerpoint/2010/main" val="1847752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D810B-3907-D74A-982D-9613D5F6A7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9CD825-25CA-A24C-9723-60207455BA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93EE75-2642-DA4D-98FF-62598B69B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DC9F4F-4F7D-934F-9493-A38400122C60}"/>
              </a:ext>
            </a:extLst>
          </p:cNvPr>
          <p:cNvSpPr>
            <a:spLocks noGrp="1"/>
          </p:cNvSpPr>
          <p:nvPr>
            <p:ph type="dt" sz="half" idx="10"/>
          </p:nvPr>
        </p:nvSpPr>
        <p:spPr/>
        <p:txBody>
          <a:bodyPr/>
          <a:lstStyle/>
          <a:p>
            <a:fld id="{C9568060-90B4-7243-A76F-E6608713A759}" type="datetimeFigureOut">
              <a:rPr lang="en-US" smtClean="0"/>
              <a:t>6/11/22</a:t>
            </a:fld>
            <a:endParaRPr lang="en-US"/>
          </a:p>
        </p:txBody>
      </p:sp>
      <p:sp>
        <p:nvSpPr>
          <p:cNvPr id="6" name="Footer Placeholder 5">
            <a:extLst>
              <a:ext uri="{FF2B5EF4-FFF2-40B4-BE49-F238E27FC236}">
                <a16:creationId xmlns:a16="http://schemas.microsoft.com/office/drawing/2014/main" id="{C0610A15-9240-2846-A934-FBA9809E5E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6C2B4C-853C-DE4B-BB0D-5F8A6460ACE6}"/>
              </a:ext>
            </a:extLst>
          </p:cNvPr>
          <p:cNvSpPr>
            <a:spLocks noGrp="1"/>
          </p:cNvSpPr>
          <p:nvPr>
            <p:ph type="sldNum" sz="quarter" idx="12"/>
          </p:nvPr>
        </p:nvSpPr>
        <p:spPr/>
        <p:txBody>
          <a:bodyPr/>
          <a:lstStyle/>
          <a:p>
            <a:fld id="{031728FB-5EE6-2F4B-9D74-FA3AAC599BEF}" type="slidenum">
              <a:rPr lang="en-US" smtClean="0"/>
              <a:t>‹#›</a:t>
            </a:fld>
            <a:endParaRPr lang="en-US"/>
          </a:p>
        </p:txBody>
      </p:sp>
    </p:spTree>
    <p:extLst>
      <p:ext uri="{BB962C8B-B14F-4D97-AF65-F5344CB8AC3E}">
        <p14:creationId xmlns:p14="http://schemas.microsoft.com/office/powerpoint/2010/main" val="301234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4E67F8-FA70-7149-BC92-5DE984A6BC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013A79-47E1-E649-81CA-BAB342B723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636F80-10DF-1641-BF1B-7645F25E1D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68060-90B4-7243-A76F-E6608713A759}" type="datetimeFigureOut">
              <a:rPr lang="en-US" smtClean="0"/>
              <a:t>6/11/22</a:t>
            </a:fld>
            <a:endParaRPr lang="en-US"/>
          </a:p>
        </p:txBody>
      </p:sp>
      <p:sp>
        <p:nvSpPr>
          <p:cNvPr id="5" name="Footer Placeholder 4">
            <a:extLst>
              <a:ext uri="{FF2B5EF4-FFF2-40B4-BE49-F238E27FC236}">
                <a16:creationId xmlns:a16="http://schemas.microsoft.com/office/drawing/2014/main" id="{2B5AAEA1-82D1-304F-ACBF-AA96103152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70B6B0-A5FC-BE4E-AA81-FC09D923C6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728FB-5EE6-2F4B-9D74-FA3AAC599BEF}" type="slidenum">
              <a:rPr lang="en-US" smtClean="0"/>
              <a:t>‹#›</a:t>
            </a:fld>
            <a:endParaRPr lang="en-US"/>
          </a:p>
        </p:txBody>
      </p:sp>
    </p:spTree>
    <p:extLst>
      <p:ext uri="{BB962C8B-B14F-4D97-AF65-F5344CB8AC3E}">
        <p14:creationId xmlns:p14="http://schemas.microsoft.com/office/powerpoint/2010/main" val="3833226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8CC1BFE-7A9D-476F-853B-BE53F96D85CB}" type="datetimeFigureOut">
              <a:rPr lang="en-GB" smtClean="0"/>
              <a:t>11/06/2022</a:t>
            </a:fld>
            <a:endParaRPr lang="en-GB"/>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A961FC0-C120-4E7B-A0CC-400EC9584A2A}" type="slidenum">
              <a:rPr lang="en-GB" smtClean="0"/>
              <a:t>‹#›</a:t>
            </a:fld>
            <a:endParaRPr lang="en-GB"/>
          </a:p>
        </p:txBody>
      </p:sp>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59229" y="6274227"/>
            <a:ext cx="1553763" cy="330813"/>
          </a:xfrm>
          <a:prstGeom prst="rect">
            <a:avLst/>
          </a:prstGeom>
        </p:spPr>
      </p:pic>
    </p:spTree>
    <p:extLst>
      <p:ext uri="{BB962C8B-B14F-4D97-AF65-F5344CB8AC3E}">
        <p14:creationId xmlns:p14="http://schemas.microsoft.com/office/powerpoint/2010/main" val="2023931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1219170" rtl="0" eaLnBrk="1" latinLnBrk="0" hangingPunct="1">
        <a:spcBef>
          <a:spcPct val="0"/>
        </a:spcBef>
        <a:buNone/>
        <a:defRPr sz="4000" b="1" kern="1200">
          <a:solidFill>
            <a:srgbClr val="11A7F2"/>
          </a:solidFill>
          <a:latin typeface="Montserrat" panose="02000505000000020004" pitchFamily="2"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733" b="0" kern="1200">
          <a:solidFill>
            <a:srgbClr val="4D4D4D"/>
          </a:solidFill>
          <a:latin typeface="Montserrat" panose="02000505000000020004" pitchFamily="2" charset="0"/>
          <a:ea typeface="+mn-ea"/>
          <a:cs typeface="+mn-cs"/>
        </a:defRPr>
      </a:lvl1pPr>
      <a:lvl2pPr marL="990575" indent="-380990" algn="l" defTabSz="1219170" rtl="0" eaLnBrk="1" latinLnBrk="0" hangingPunct="1">
        <a:spcBef>
          <a:spcPct val="20000"/>
        </a:spcBef>
        <a:buClr>
          <a:srgbClr val="4D4D4D"/>
        </a:buClr>
        <a:buSzPct val="80000"/>
        <a:buFont typeface="Courier New" panose="02070309020205020404" pitchFamily="49" charset="0"/>
        <a:buChar char="o"/>
        <a:defRPr sz="3200" b="0" kern="1200">
          <a:solidFill>
            <a:schemeClr val="tx1"/>
          </a:solidFill>
          <a:latin typeface="Montserrat" panose="02000505000000020004" pitchFamily="2" charset="0"/>
          <a:ea typeface="+mn-ea"/>
          <a:cs typeface="+mn-cs"/>
        </a:defRPr>
      </a:lvl2pPr>
      <a:lvl3pPr marL="1676358" indent="-457189" algn="l" defTabSz="1219170" rtl="0" eaLnBrk="1" latinLnBrk="0" hangingPunct="1">
        <a:spcBef>
          <a:spcPct val="20000"/>
        </a:spcBef>
        <a:buFont typeface="Montserrat" panose="02000505000000020004" pitchFamily="2" charset="0"/>
        <a:buChar char="—"/>
        <a:defRPr sz="2667" kern="1200">
          <a:solidFill>
            <a:schemeClr val="tx1"/>
          </a:solidFill>
          <a:latin typeface="Montserrat" panose="02000505000000020004" pitchFamily="2"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ontserrat" panose="02000505000000020004" pitchFamily="2"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1867" kern="1200">
          <a:solidFill>
            <a:schemeClr val="tx1"/>
          </a:solidFill>
          <a:latin typeface="Montserrat" panose="02000505000000020004" pitchFamily="2"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mailto:progress-plus@rcpch.ac.uk"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7EC60D-3CB8-FF4A-BAE6-830B9F3B1248}"/>
              </a:ext>
            </a:extLst>
          </p:cNvPr>
          <p:cNvPicPr>
            <a:picLocks noChangeAspect="1"/>
          </p:cNvPicPr>
          <p:nvPr/>
        </p:nvPicPr>
        <p:blipFill>
          <a:blip r:embed="rId3">
            <a:alphaModFix amt="33000"/>
            <a:duotone>
              <a:schemeClr val="accent4">
                <a:shade val="45000"/>
                <a:satMod val="135000"/>
              </a:schemeClr>
              <a:prstClr val="white"/>
            </a:duotone>
            <a:extLst>
              <a:ext uri="{BEBA8EAE-BF5A-486C-A8C5-ECC9F3942E4B}">
                <a14:imgProps xmlns:a14="http://schemas.microsoft.com/office/drawing/2010/main">
                  <a14:imgLayer r:embed="rId4">
                    <a14:imgEffect>
                      <a14:saturation sat="42000"/>
                    </a14:imgEffect>
                  </a14:imgLayer>
                </a14:imgProps>
              </a:ext>
            </a:extLst>
          </a:blip>
          <a:stretch>
            <a:fillRect/>
          </a:stretch>
        </p:blipFill>
        <p:spPr>
          <a:xfrm>
            <a:off x="0" y="0"/>
            <a:ext cx="12192000" cy="6858000"/>
          </a:xfrm>
          <a:prstGeom prst="rect">
            <a:avLst/>
          </a:prstGeom>
        </p:spPr>
      </p:pic>
      <p:sp>
        <p:nvSpPr>
          <p:cNvPr id="7" name="Title 6"/>
          <p:cNvSpPr>
            <a:spLocks noGrp="1"/>
          </p:cNvSpPr>
          <p:nvPr>
            <p:ph type="title"/>
          </p:nvPr>
        </p:nvSpPr>
        <p:spPr>
          <a:xfrm>
            <a:off x="909773" y="903064"/>
            <a:ext cx="10689751" cy="2833869"/>
          </a:xfrm>
        </p:spPr>
        <p:txBody>
          <a:bodyPr>
            <a:noAutofit/>
          </a:bodyPr>
          <a:lstStyle/>
          <a:p>
            <a:r>
              <a:rPr lang="en-GB" sz="6600" dirty="0">
                <a:latin typeface="Arial" panose="020B0604020202020204" pitchFamily="34" charset="0"/>
                <a:cs typeface="Arial" panose="020B0604020202020204" pitchFamily="34" charset="0"/>
              </a:rPr>
              <a:t>From Progress </a:t>
            </a:r>
            <a:br>
              <a:rPr lang="en-GB" sz="6600" dirty="0">
                <a:latin typeface="Arial" panose="020B0604020202020204" pitchFamily="34" charset="0"/>
                <a:cs typeface="Arial" panose="020B0604020202020204" pitchFamily="34" charset="0"/>
              </a:rPr>
            </a:br>
            <a:r>
              <a:rPr lang="en-GB" sz="6600" dirty="0">
                <a:latin typeface="Arial" panose="020B0604020202020204" pitchFamily="34" charset="0"/>
                <a:cs typeface="Arial" panose="020B0604020202020204" pitchFamily="34" charset="0"/>
              </a:rPr>
              <a:t>to</a:t>
            </a:r>
            <a:br>
              <a:rPr lang="en-GB" sz="6600" dirty="0">
                <a:solidFill>
                  <a:srgbClr val="002060"/>
                </a:solidFill>
                <a:latin typeface="Arial" panose="020B0604020202020204" pitchFamily="34" charset="0"/>
                <a:cs typeface="Arial" panose="020B0604020202020204" pitchFamily="34" charset="0"/>
              </a:rPr>
            </a:br>
            <a:r>
              <a:rPr lang="en-GB" sz="6600" dirty="0">
                <a:solidFill>
                  <a:srgbClr val="EF3697"/>
                </a:solidFill>
                <a:latin typeface="Arial" panose="020B0604020202020204" pitchFamily="34" charset="0"/>
                <a:cs typeface="Arial" panose="020B0604020202020204" pitchFamily="34" charset="0"/>
              </a:rPr>
              <a:t>Progress +</a:t>
            </a:r>
          </a:p>
        </p:txBody>
      </p:sp>
      <p:sp>
        <p:nvSpPr>
          <p:cNvPr id="5" name="TextBox 4">
            <a:extLst>
              <a:ext uri="{FF2B5EF4-FFF2-40B4-BE49-F238E27FC236}">
                <a16:creationId xmlns:a16="http://schemas.microsoft.com/office/drawing/2014/main" id="{6F06F35B-20C9-6146-B79D-F255DA098069}"/>
              </a:ext>
            </a:extLst>
          </p:cNvPr>
          <p:cNvSpPr txBox="1"/>
          <p:nvPr/>
        </p:nvSpPr>
        <p:spPr>
          <a:xfrm>
            <a:off x="2503503" y="5555993"/>
            <a:ext cx="9688497" cy="374906"/>
          </a:xfrm>
          <a:prstGeom prst="rect">
            <a:avLst/>
          </a:prstGeom>
          <a:solidFill>
            <a:srgbClr val="E83089"/>
          </a:solidFill>
        </p:spPr>
        <p:txBody>
          <a:bodyPr wrap="square" tIns="0" bIns="36000" rtlCol="0" anchor="ctr">
            <a:spAutoFit/>
          </a:bodyPr>
          <a:lstStyle/>
          <a:p>
            <a:pPr marL="0" marR="0" lvl="0" indent="0" algn="l" defTabSz="914188"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charset="0"/>
                <a:ea typeface="Arial" charset="0"/>
                <a:cs typeface="Arial" charset="0"/>
              </a:rPr>
              <a:t> </a:t>
            </a:r>
            <a:r>
              <a:rPr kumimoji="0" lang="en-US" sz="2000" b="1" i="0" u="none" strike="noStrike" kern="1200" cap="none" spc="0" normalizeH="0" baseline="0" noProof="0" dirty="0">
                <a:ln>
                  <a:noFill/>
                </a:ln>
                <a:solidFill>
                  <a:prstClr val="white"/>
                </a:solidFill>
                <a:effectLst/>
                <a:uLnTx/>
                <a:uFillTx/>
                <a:latin typeface="Arial" charset="0"/>
                <a:ea typeface="Arial" charset="0"/>
                <a:cs typeface="Arial" charset="0"/>
              </a:rPr>
              <a:t>Training &amp; Assessment</a:t>
            </a:r>
          </a:p>
        </p:txBody>
      </p:sp>
      <p:pic>
        <p:nvPicPr>
          <p:cNvPr id="15" name="Picture 14">
            <a:extLst>
              <a:ext uri="{FF2B5EF4-FFF2-40B4-BE49-F238E27FC236}">
                <a16:creationId xmlns:a16="http://schemas.microsoft.com/office/drawing/2014/main" id="{9BF020BA-7125-624B-B493-A09560784B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688" y="5429114"/>
            <a:ext cx="2304255" cy="1382553"/>
          </a:xfrm>
          <a:prstGeom prst="rect">
            <a:avLst/>
          </a:prstGeom>
        </p:spPr>
      </p:pic>
    </p:spTree>
    <p:extLst>
      <p:ext uri="{BB962C8B-B14F-4D97-AF65-F5344CB8AC3E}">
        <p14:creationId xmlns:p14="http://schemas.microsoft.com/office/powerpoint/2010/main" val="1462175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CAD1C-6602-E941-8868-70E20BF4CEE4}"/>
              </a:ext>
            </a:extLst>
          </p:cNvPr>
          <p:cNvSpPr>
            <a:spLocks noGrp="1"/>
          </p:cNvSpPr>
          <p:nvPr>
            <p:ph type="title"/>
          </p:nvPr>
        </p:nvSpPr>
        <p:spPr/>
        <p:txBody>
          <a:bodyPr>
            <a:normAutofit/>
          </a:bodyPr>
          <a:lstStyle/>
          <a:p>
            <a:r>
              <a:rPr lang="en-US" sz="3600" b="1" dirty="0">
                <a:solidFill>
                  <a:srgbClr val="EF3697"/>
                </a:solidFill>
                <a:latin typeface="Arial" panose="020B0604020202020204" pitchFamily="34" charset="0"/>
                <a:cs typeface="Arial" panose="020B0604020202020204" pitchFamily="34" charset="0"/>
              </a:rPr>
              <a:t>Trainees finishing ST1 in Summer 2023</a:t>
            </a:r>
          </a:p>
        </p:txBody>
      </p:sp>
      <p:sp>
        <p:nvSpPr>
          <p:cNvPr id="3" name="Content Placeholder 2">
            <a:extLst>
              <a:ext uri="{FF2B5EF4-FFF2-40B4-BE49-F238E27FC236}">
                <a16:creationId xmlns:a16="http://schemas.microsoft.com/office/drawing/2014/main" id="{1E803318-D95F-994A-8CB3-C528CCC9A4B2}"/>
              </a:ext>
            </a:extLst>
          </p:cNvPr>
          <p:cNvSpPr>
            <a:spLocks noGrp="1"/>
          </p:cNvSpPr>
          <p:nvPr>
            <p:ph idx="1"/>
          </p:nvPr>
        </p:nvSpPr>
        <p:spPr>
          <a:xfrm>
            <a:off x="838200" y="1769155"/>
            <a:ext cx="10515600" cy="4723720"/>
          </a:xfrm>
        </p:spPr>
        <p:txBody>
          <a:bodyPr/>
          <a:lstStyle/>
          <a:p>
            <a:r>
              <a:rPr lang="en-US" sz="3200" dirty="0">
                <a:cs typeface="Arial" panose="020B0604020202020204" pitchFamily="34" charset="0"/>
              </a:rPr>
              <a:t>Move into Core Training as ST2</a:t>
            </a:r>
          </a:p>
          <a:p>
            <a:r>
              <a:rPr lang="en-US" sz="3200" dirty="0">
                <a:cs typeface="Arial" panose="020B0604020202020204" pitchFamily="34" charset="0"/>
              </a:rPr>
              <a:t>Indicative CCT date 2029</a:t>
            </a:r>
          </a:p>
          <a:p>
            <a:r>
              <a:rPr lang="en-US" sz="3200" dirty="0">
                <a:cs typeface="Arial" panose="020B0604020202020204" pitchFamily="34" charset="0"/>
              </a:rPr>
              <a:t>Should pass all written parts of MRCPCH by end ST3</a:t>
            </a:r>
          </a:p>
          <a:p>
            <a:r>
              <a:rPr lang="en-US" sz="3200" dirty="0">
                <a:cs typeface="Arial" panose="020B0604020202020204" pitchFamily="34" charset="0"/>
              </a:rPr>
              <a:t>Should pass full clinical by end ST4</a:t>
            </a:r>
          </a:p>
          <a:p>
            <a:r>
              <a:rPr lang="en-US" sz="3200" dirty="0">
                <a:cs typeface="Arial" panose="020B0604020202020204" pitchFamily="34" charset="0"/>
              </a:rPr>
              <a:t>Transition to middle grade working during ST3</a:t>
            </a:r>
          </a:p>
          <a:p>
            <a:pPr marL="0" indent="0">
              <a:buNone/>
            </a:pPr>
            <a:endParaRPr lang="en-US" dirty="0"/>
          </a:p>
        </p:txBody>
      </p:sp>
    </p:spTree>
    <p:extLst>
      <p:ext uri="{BB962C8B-B14F-4D97-AF65-F5344CB8AC3E}">
        <p14:creationId xmlns:p14="http://schemas.microsoft.com/office/powerpoint/2010/main" val="4120858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CAD1C-6602-E941-8868-70E20BF4CEE4}"/>
              </a:ext>
            </a:extLst>
          </p:cNvPr>
          <p:cNvSpPr>
            <a:spLocks noGrp="1"/>
          </p:cNvSpPr>
          <p:nvPr>
            <p:ph type="title"/>
          </p:nvPr>
        </p:nvSpPr>
        <p:spPr/>
        <p:txBody>
          <a:bodyPr>
            <a:normAutofit/>
          </a:bodyPr>
          <a:lstStyle/>
          <a:p>
            <a:r>
              <a:rPr lang="en-US" sz="3600" b="1" dirty="0">
                <a:solidFill>
                  <a:srgbClr val="EF3697"/>
                </a:solidFill>
                <a:latin typeface="Arial" panose="020B0604020202020204" pitchFamily="34" charset="0"/>
                <a:cs typeface="Arial" panose="020B0604020202020204" pitchFamily="34" charset="0"/>
              </a:rPr>
              <a:t>Trainees finishing ST2 in Summer 2023</a:t>
            </a:r>
          </a:p>
        </p:txBody>
      </p:sp>
      <p:sp>
        <p:nvSpPr>
          <p:cNvPr id="3" name="Content Placeholder 2">
            <a:extLst>
              <a:ext uri="{FF2B5EF4-FFF2-40B4-BE49-F238E27FC236}">
                <a16:creationId xmlns:a16="http://schemas.microsoft.com/office/drawing/2014/main" id="{1E803318-D95F-994A-8CB3-C528CCC9A4B2}"/>
              </a:ext>
            </a:extLst>
          </p:cNvPr>
          <p:cNvSpPr>
            <a:spLocks noGrp="1"/>
          </p:cNvSpPr>
          <p:nvPr>
            <p:ph idx="1"/>
          </p:nvPr>
        </p:nvSpPr>
        <p:spPr>
          <a:xfrm>
            <a:off x="838200" y="1690688"/>
            <a:ext cx="10515600" cy="4723720"/>
          </a:xfrm>
        </p:spPr>
        <p:txBody>
          <a:bodyPr/>
          <a:lstStyle/>
          <a:p>
            <a:r>
              <a:rPr lang="en-US" sz="3200" dirty="0">
                <a:cs typeface="Arial" panose="020B0604020202020204" pitchFamily="34" charset="0"/>
              </a:rPr>
              <a:t>Move into Core Training as ST3</a:t>
            </a:r>
          </a:p>
          <a:p>
            <a:r>
              <a:rPr lang="en-US" sz="3200" dirty="0">
                <a:cs typeface="Arial" panose="020B0604020202020204" pitchFamily="34" charset="0"/>
              </a:rPr>
              <a:t>Indicative CCT date 2028</a:t>
            </a:r>
          </a:p>
          <a:p>
            <a:r>
              <a:rPr lang="en-US" sz="3200" dirty="0">
                <a:cs typeface="Arial" panose="020B0604020202020204" pitchFamily="34" charset="0"/>
              </a:rPr>
              <a:t>Should pass all written parts of MRCPCH by end ST3</a:t>
            </a:r>
          </a:p>
          <a:p>
            <a:r>
              <a:rPr lang="en-US" sz="3200" dirty="0">
                <a:cs typeface="Arial" panose="020B0604020202020204" pitchFamily="34" charset="0"/>
              </a:rPr>
              <a:t>Should pass full clinical by end ST4</a:t>
            </a:r>
          </a:p>
          <a:p>
            <a:r>
              <a:rPr lang="en-US" sz="3200" dirty="0">
                <a:cs typeface="Arial" panose="020B0604020202020204" pitchFamily="34" charset="0"/>
              </a:rPr>
              <a:t>Transition to middle grade working during ST3</a:t>
            </a:r>
          </a:p>
          <a:p>
            <a:pPr marL="0" indent="0">
              <a:buNone/>
            </a:pPr>
            <a:endParaRPr lang="en-US" dirty="0"/>
          </a:p>
        </p:txBody>
      </p:sp>
    </p:spTree>
    <p:extLst>
      <p:ext uri="{BB962C8B-B14F-4D97-AF65-F5344CB8AC3E}">
        <p14:creationId xmlns:p14="http://schemas.microsoft.com/office/powerpoint/2010/main" val="640889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CAD1C-6602-E941-8868-70E20BF4CEE4}"/>
              </a:ext>
            </a:extLst>
          </p:cNvPr>
          <p:cNvSpPr>
            <a:spLocks noGrp="1"/>
          </p:cNvSpPr>
          <p:nvPr>
            <p:ph type="title"/>
          </p:nvPr>
        </p:nvSpPr>
        <p:spPr/>
        <p:txBody>
          <a:bodyPr>
            <a:normAutofit/>
          </a:bodyPr>
          <a:lstStyle/>
          <a:p>
            <a:r>
              <a:rPr lang="en-US" sz="3600" b="1" dirty="0">
                <a:solidFill>
                  <a:srgbClr val="EF3697"/>
                </a:solidFill>
                <a:latin typeface="Arial" panose="020B0604020202020204" pitchFamily="34" charset="0"/>
                <a:cs typeface="Arial" panose="020B0604020202020204" pitchFamily="34" charset="0"/>
              </a:rPr>
              <a:t>Trainees finishing ST3 in Summer 2023</a:t>
            </a:r>
          </a:p>
        </p:txBody>
      </p:sp>
      <p:sp>
        <p:nvSpPr>
          <p:cNvPr id="3" name="Content Placeholder 2">
            <a:extLst>
              <a:ext uri="{FF2B5EF4-FFF2-40B4-BE49-F238E27FC236}">
                <a16:creationId xmlns:a16="http://schemas.microsoft.com/office/drawing/2014/main" id="{1E803318-D95F-994A-8CB3-C528CCC9A4B2}"/>
              </a:ext>
            </a:extLst>
          </p:cNvPr>
          <p:cNvSpPr>
            <a:spLocks noGrp="1"/>
          </p:cNvSpPr>
          <p:nvPr>
            <p:ph idx="1"/>
          </p:nvPr>
        </p:nvSpPr>
        <p:spPr>
          <a:xfrm>
            <a:off x="838200" y="1638525"/>
            <a:ext cx="10515600" cy="4854350"/>
          </a:xfrm>
        </p:spPr>
        <p:txBody>
          <a:bodyPr>
            <a:normAutofit/>
          </a:bodyPr>
          <a:lstStyle/>
          <a:p>
            <a:r>
              <a:rPr lang="en-US" sz="3200" dirty="0"/>
              <a:t>Move into Core Training as ST4</a:t>
            </a:r>
          </a:p>
          <a:p>
            <a:r>
              <a:rPr lang="en-US" sz="3200" dirty="0"/>
              <a:t>Indicative CCT date 2027</a:t>
            </a:r>
          </a:p>
          <a:p>
            <a:r>
              <a:rPr lang="en-US" sz="3200" dirty="0"/>
              <a:t>Should have passed all written parts of MRCPCH by end ST3</a:t>
            </a:r>
          </a:p>
          <a:p>
            <a:r>
              <a:rPr lang="en-US" sz="3200" dirty="0"/>
              <a:t>Should pass full clinical by end ST4</a:t>
            </a:r>
          </a:p>
          <a:p>
            <a:r>
              <a:rPr lang="en-US" sz="3200" dirty="0"/>
              <a:t>Will be on middle grade </a:t>
            </a:r>
            <a:r>
              <a:rPr lang="en-US" sz="3200" dirty="0" err="1"/>
              <a:t>rota</a:t>
            </a:r>
            <a:r>
              <a:rPr lang="en-US" sz="3200" dirty="0"/>
              <a:t> in ST4</a:t>
            </a:r>
          </a:p>
          <a:p>
            <a:r>
              <a:rPr lang="en-US" sz="3200" dirty="0"/>
              <a:t>Look for opportunities for supported middle grade experience in ST3</a:t>
            </a:r>
          </a:p>
        </p:txBody>
      </p:sp>
    </p:spTree>
    <p:extLst>
      <p:ext uri="{BB962C8B-B14F-4D97-AF65-F5344CB8AC3E}">
        <p14:creationId xmlns:p14="http://schemas.microsoft.com/office/powerpoint/2010/main" val="4174466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CAD1C-6602-E941-8868-70E20BF4CEE4}"/>
              </a:ext>
            </a:extLst>
          </p:cNvPr>
          <p:cNvSpPr>
            <a:spLocks noGrp="1"/>
          </p:cNvSpPr>
          <p:nvPr>
            <p:ph type="title"/>
          </p:nvPr>
        </p:nvSpPr>
        <p:spPr/>
        <p:txBody>
          <a:bodyPr>
            <a:normAutofit/>
          </a:bodyPr>
          <a:lstStyle/>
          <a:p>
            <a:r>
              <a:rPr lang="en-US" sz="3600" b="1" dirty="0">
                <a:solidFill>
                  <a:srgbClr val="EF3697"/>
                </a:solidFill>
                <a:latin typeface="Arial" panose="020B0604020202020204" pitchFamily="34" charset="0"/>
                <a:cs typeface="Arial" panose="020B0604020202020204" pitchFamily="34" charset="0"/>
              </a:rPr>
              <a:t>Trainees finishing ST4 in Summer 2023</a:t>
            </a:r>
          </a:p>
        </p:txBody>
      </p:sp>
      <p:sp>
        <p:nvSpPr>
          <p:cNvPr id="3" name="Content Placeholder 2">
            <a:extLst>
              <a:ext uri="{FF2B5EF4-FFF2-40B4-BE49-F238E27FC236}">
                <a16:creationId xmlns:a16="http://schemas.microsoft.com/office/drawing/2014/main" id="{1E803318-D95F-994A-8CB3-C528CCC9A4B2}"/>
              </a:ext>
            </a:extLst>
          </p:cNvPr>
          <p:cNvSpPr>
            <a:spLocks noGrp="1"/>
          </p:cNvSpPr>
          <p:nvPr>
            <p:ph idx="1"/>
          </p:nvPr>
        </p:nvSpPr>
        <p:spPr>
          <a:xfrm>
            <a:off x="838200" y="1638525"/>
            <a:ext cx="10515600" cy="4854350"/>
          </a:xfrm>
        </p:spPr>
        <p:txBody>
          <a:bodyPr>
            <a:normAutofit/>
          </a:bodyPr>
          <a:lstStyle/>
          <a:p>
            <a:r>
              <a:rPr lang="en-US" dirty="0"/>
              <a:t>Must have passed MRCPCH clinical by end ST4 (Summer 2023)</a:t>
            </a:r>
          </a:p>
          <a:p>
            <a:r>
              <a:rPr lang="en-US" dirty="0"/>
              <a:t>Will already have been on middle grade </a:t>
            </a:r>
            <a:r>
              <a:rPr lang="en-US" dirty="0" err="1"/>
              <a:t>rota</a:t>
            </a:r>
            <a:r>
              <a:rPr lang="en-US" dirty="0"/>
              <a:t> for a year</a:t>
            </a:r>
          </a:p>
          <a:p>
            <a:pPr marL="0" indent="0">
              <a:buNone/>
            </a:pPr>
            <a:endParaRPr lang="en-US" dirty="0"/>
          </a:p>
          <a:p>
            <a:pPr marL="0" indent="0">
              <a:buNone/>
            </a:pPr>
            <a:r>
              <a:rPr lang="en-US" b="1" dirty="0"/>
              <a:t>THESE TRAINEES HAVE A CHOICE OF PATH AND THEREFORE EARLY DISCUSSION WITH SUPERVISORS/TPDs IS ESSENTIAL</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51728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CAD1C-6602-E941-8868-70E20BF4CEE4}"/>
              </a:ext>
            </a:extLst>
          </p:cNvPr>
          <p:cNvSpPr>
            <a:spLocks noGrp="1"/>
          </p:cNvSpPr>
          <p:nvPr>
            <p:ph type="title"/>
          </p:nvPr>
        </p:nvSpPr>
        <p:spPr/>
        <p:txBody>
          <a:bodyPr>
            <a:normAutofit/>
          </a:bodyPr>
          <a:lstStyle/>
          <a:p>
            <a:r>
              <a:rPr lang="en-US" sz="3600" b="1" dirty="0">
                <a:solidFill>
                  <a:srgbClr val="EF3697"/>
                </a:solidFill>
                <a:latin typeface="Arial" panose="020B0604020202020204" pitchFamily="34" charset="0"/>
                <a:cs typeface="Arial" panose="020B0604020202020204" pitchFamily="34" charset="0"/>
              </a:rPr>
              <a:t>Trainees finishing ST4 in Summer 2023</a:t>
            </a:r>
          </a:p>
        </p:txBody>
      </p:sp>
      <p:sp>
        <p:nvSpPr>
          <p:cNvPr id="3" name="Content Placeholder 2">
            <a:extLst>
              <a:ext uri="{FF2B5EF4-FFF2-40B4-BE49-F238E27FC236}">
                <a16:creationId xmlns:a16="http://schemas.microsoft.com/office/drawing/2014/main" id="{1E803318-D95F-994A-8CB3-C528CCC9A4B2}"/>
              </a:ext>
            </a:extLst>
          </p:cNvPr>
          <p:cNvSpPr>
            <a:spLocks noGrp="1"/>
          </p:cNvSpPr>
          <p:nvPr>
            <p:ph idx="1"/>
          </p:nvPr>
        </p:nvSpPr>
        <p:spPr>
          <a:xfrm>
            <a:off x="838200" y="1322613"/>
            <a:ext cx="10515600" cy="5170261"/>
          </a:xfrm>
        </p:spPr>
        <p:txBody>
          <a:bodyPr>
            <a:normAutofit/>
          </a:bodyPr>
          <a:lstStyle/>
          <a:p>
            <a:pPr marL="0" indent="0">
              <a:buNone/>
            </a:pPr>
            <a:r>
              <a:rPr lang="en-US" b="1" dirty="0"/>
              <a:t>Either:</a:t>
            </a:r>
          </a:p>
          <a:p>
            <a:r>
              <a:rPr lang="en-US" dirty="0"/>
              <a:t>Remain in core training </a:t>
            </a:r>
          </a:p>
          <a:p>
            <a:r>
              <a:rPr lang="en-US" dirty="0"/>
              <a:t>Indicative CCT date 2027</a:t>
            </a:r>
          </a:p>
          <a:p>
            <a:r>
              <a:rPr lang="en-US" dirty="0"/>
              <a:t>Move into specialty training in August/September 2024</a:t>
            </a:r>
          </a:p>
          <a:p>
            <a:pPr marL="0" indent="0">
              <a:buNone/>
            </a:pPr>
            <a:r>
              <a:rPr lang="en-US" b="1" dirty="0"/>
              <a:t>Or:</a:t>
            </a:r>
          </a:p>
          <a:p>
            <a:r>
              <a:rPr lang="en-US" dirty="0"/>
              <a:t>Move straight to Specialty Training</a:t>
            </a:r>
          </a:p>
          <a:p>
            <a:pPr lvl="1"/>
            <a:r>
              <a:rPr lang="en-US" sz="2800" dirty="0"/>
              <a:t>General </a:t>
            </a:r>
            <a:r>
              <a:rPr lang="en-US" sz="2800" dirty="0" err="1"/>
              <a:t>Paediatrics</a:t>
            </a:r>
            <a:r>
              <a:rPr lang="en-US" sz="2800" dirty="0"/>
              <a:t> </a:t>
            </a:r>
          </a:p>
          <a:p>
            <a:pPr marL="457200" lvl="1" indent="0">
              <a:buNone/>
            </a:pPr>
            <a:r>
              <a:rPr lang="en-US" sz="2800" dirty="0"/>
              <a:t>or</a:t>
            </a:r>
          </a:p>
          <a:p>
            <a:pPr lvl="1"/>
            <a:r>
              <a:rPr lang="en-US" sz="2800" dirty="0"/>
              <a:t>Sub-specialty training (applying in 2022/23 application round)</a:t>
            </a:r>
          </a:p>
          <a:p>
            <a:r>
              <a:rPr lang="en-US" dirty="0"/>
              <a:t>Indicative CCT date 2026</a:t>
            </a:r>
          </a:p>
          <a:p>
            <a:endParaRPr lang="en-US" dirty="0"/>
          </a:p>
        </p:txBody>
      </p:sp>
    </p:spTree>
    <p:extLst>
      <p:ext uri="{BB962C8B-B14F-4D97-AF65-F5344CB8AC3E}">
        <p14:creationId xmlns:p14="http://schemas.microsoft.com/office/powerpoint/2010/main" val="20101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CAD1C-6602-E941-8868-70E20BF4CEE4}"/>
              </a:ext>
            </a:extLst>
          </p:cNvPr>
          <p:cNvSpPr>
            <a:spLocks noGrp="1"/>
          </p:cNvSpPr>
          <p:nvPr>
            <p:ph type="title"/>
          </p:nvPr>
        </p:nvSpPr>
        <p:spPr/>
        <p:txBody>
          <a:bodyPr>
            <a:normAutofit/>
          </a:bodyPr>
          <a:lstStyle/>
          <a:p>
            <a:r>
              <a:rPr lang="en-US" sz="3600" b="1" dirty="0">
                <a:solidFill>
                  <a:srgbClr val="EF3697"/>
                </a:solidFill>
                <a:latin typeface="Arial" panose="020B0604020202020204" pitchFamily="34" charset="0"/>
                <a:cs typeface="Arial" panose="020B0604020202020204" pitchFamily="34" charset="0"/>
              </a:rPr>
              <a:t>Trainees finishing ST4 in Summer 2023</a:t>
            </a:r>
          </a:p>
        </p:txBody>
      </p:sp>
      <p:sp>
        <p:nvSpPr>
          <p:cNvPr id="3" name="Content Placeholder 2">
            <a:extLst>
              <a:ext uri="{FF2B5EF4-FFF2-40B4-BE49-F238E27FC236}">
                <a16:creationId xmlns:a16="http://schemas.microsoft.com/office/drawing/2014/main" id="{1E803318-D95F-994A-8CB3-C528CCC9A4B2}"/>
              </a:ext>
            </a:extLst>
          </p:cNvPr>
          <p:cNvSpPr>
            <a:spLocks noGrp="1"/>
          </p:cNvSpPr>
          <p:nvPr>
            <p:ph idx="1"/>
          </p:nvPr>
        </p:nvSpPr>
        <p:spPr>
          <a:xfrm>
            <a:off x="838200" y="1322614"/>
            <a:ext cx="10515600" cy="4854350"/>
          </a:xfrm>
        </p:spPr>
        <p:txBody>
          <a:bodyPr>
            <a:normAutofit fontScale="85000" lnSpcReduction="20000"/>
          </a:bodyPr>
          <a:lstStyle/>
          <a:p>
            <a:pPr marL="0" indent="0">
              <a:buNone/>
            </a:pPr>
            <a:r>
              <a:rPr lang="en-US" b="1" dirty="0"/>
              <a:t>Why Remain in Core Training?</a:t>
            </a:r>
          </a:p>
          <a:p>
            <a:r>
              <a:rPr lang="en-US" sz="2800" dirty="0"/>
              <a:t>For additional experience before Specialty Training</a:t>
            </a:r>
          </a:p>
          <a:p>
            <a:r>
              <a:rPr lang="en-US" dirty="0"/>
              <a:t>To increase preparation and application opportunities for Sub-Specialty Training</a:t>
            </a:r>
          </a:p>
          <a:p>
            <a:r>
              <a:rPr lang="en-US" sz="2800" dirty="0"/>
              <a:t>If level 2 capabilities have not been fully met</a:t>
            </a:r>
          </a:p>
          <a:p>
            <a:pPr marL="0" indent="0">
              <a:buNone/>
            </a:pPr>
            <a:endParaRPr lang="en-US" dirty="0"/>
          </a:p>
          <a:p>
            <a:pPr marL="0" indent="0">
              <a:buNone/>
            </a:pPr>
            <a:r>
              <a:rPr lang="en-US" sz="2800" b="1" dirty="0"/>
              <a:t>Why move straight into Specialty Training?</a:t>
            </a:r>
          </a:p>
          <a:p>
            <a:r>
              <a:rPr lang="en-US" dirty="0"/>
              <a:t>Completed all Level 2 capabilities</a:t>
            </a:r>
          </a:p>
          <a:p>
            <a:r>
              <a:rPr lang="en-US" dirty="0"/>
              <a:t>Ready to progress</a:t>
            </a:r>
          </a:p>
          <a:p>
            <a:r>
              <a:rPr lang="en-US" dirty="0"/>
              <a:t>Appointed to sub-specialty training in 2022/23 recruitment</a:t>
            </a:r>
          </a:p>
          <a:p>
            <a:endParaRPr lang="en-US" dirty="0"/>
          </a:p>
          <a:p>
            <a:pPr marL="0" indent="0">
              <a:buNone/>
            </a:pPr>
            <a:r>
              <a:rPr lang="en-US" dirty="0">
                <a:solidFill>
                  <a:srgbClr val="EF3697"/>
                </a:solidFill>
              </a:rPr>
              <a:t>NB – outcomes of sub-specialty applications for 2022/23 will be released BEFORE these trainees have to formally decide if they want to remain in Core or move into Specialty Training</a:t>
            </a:r>
          </a:p>
          <a:p>
            <a:endParaRPr lang="en-US" sz="2800" dirty="0"/>
          </a:p>
          <a:p>
            <a:endParaRPr lang="en-US" dirty="0"/>
          </a:p>
        </p:txBody>
      </p:sp>
    </p:spTree>
    <p:extLst>
      <p:ext uri="{BB962C8B-B14F-4D97-AF65-F5344CB8AC3E}">
        <p14:creationId xmlns:p14="http://schemas.microsoft.com/office/powerpoint/2010/main" val="1222729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CAD1C-6602-E941-8868-70E20BF4CEE4}"/>
              </a:ext>
            </a:extLst>
          </p:cNvPr>
          <p:cNvSpPr>
            <a:spLocks noGrp="1"/>
          </p:cNvSpPr>
          <p:nvPr>
            <p:ph type="title"/>
          </p:nvPr>
        </p:nvSpPr>
        <p:spPr/>
        <p:txBody>
          <a:bodyPr>
            <a:normAutofit/>
          </a:bodyPr>
          <a:lstStyle/>
          <a:p>
            <a:r>
              <a:rPr lang="en-US" sz="3600" b="1" dirty="0">
                <a:solidFill>
                  <a:srgbClr val="EF3697"/>
                </a:solidFill>
                <a:latin typeface="Arial" panose="020B0604020202020204" pitchFamily="34" charset="0"/>
                <a:cs typeface="Arial" panose="020B0604020202020204" pitchFamily="34" charset="0"/>
              </a:rPr>
              <a:t>Trainees finishing ST5 in Summer 2023</a:t>
            </a:r>
          </a:p>
        </p:txBody>
      </p:sp>
      <p:sp>
        <p:nvSpPr>
          <p:cNvPr id="3" name="Content Placeholder 2">
            <a:extLst>
              <a:ext uri="{FF2B5EF4-FFF2-40B4-BE49-F238E27FC236}">
                <a16:creationId xmlns:a16="http://schemas.microsoft.com/office/drawing/2014/main" id="{1E803318-D95F-994A-8CB3-C528CCC9A4B2}"/>
              </a:ext>
            </a:extLst>
          </p:cNvPr>
          <p:cNvSpPr>
            <a:spLocks noGrp="1"/>
          </p:cNvSpPr>
          <p:nvPr>
            <p:ph idx="1"/>
          </p:nvPr>
        </p:nvSpPr>
        <p:spPr>
          <a:xfrm>
            <a:off x="838200" y="1638525"/>
            <a:ext cx="10515600" cy="4854350"/>
          </a:xfrm>
        </p:spPr>
        <p:txBody>
          <a:bodyPr>
            <a:normAutofit/>
          </a:bodyPr>
          <a:lstStyle/>
          <a:p>
            <a:r>
              <a:rPr lang="en-US" dirty="0"/>
              <a:t>Move into Specialty Training</a:t>
            </a:r>
          </a:p>
          <a:p>
            <a:pPr lvl="1"/>
            <a:r>
              <a:rPr lang="en-US" sz="2800" dirty="0"/>
              <a:t>General </a:t>
            </a:r>
            <a:r>
              <a:rPr lang="en-US" sz="2800" dirty="0" err="1"/>
              <a:t>Paediatrics</a:t>
            </a:r>
            <a:r>
              <a:rPr lang="en-US" sz="2800" dirty="0"/>
              <a:t> </a:t>
            </a:r>
          </a:p>
          <a:p>
            <a:pPr marL="457200" lvl="1" indent="0">
              <a:buNone/>
            </a:pPr>
            <a:r>
              <a:rPr lang="en-US" sz="2800" dirty="0"/>
              <a:t>or</a:t>
            </a:r>
          </a:p>
          <a:p>
            <a:pPr lvl="1"/>
            <a:r>
              <a:rPr lang="en-US" sz="2800" dirty="0"/>
              <a:t>Sub-specialty training (therefore applying in 2022)</a:t>
            </a:r>
          </a:p>
          <a:p>
            <a:r>
              <a:rPr lang="en-US" dirty="0"/>
              <a:t>Indicative CCT date 2026</a:t>
            </a:r>
          </a:p>
          <a:p>
            <a:r>
              <a:rPr lang="en-US" dirty="0"/>
              <a:t>May be able to apply to move between Sub-Specialty/General </a:t>
            </a:r>
            <a:r>
              <a:rPr lang="en-US" dirty="0" err="1"/>
              <a:t>Paediatric</a:t>
            </a:r>
            <a:r>
              <a:rPr lang="en-US" dirty="0"/>
              <a:t> training during the first year in Specialty Training.</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4366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CAD1C-6602-E941-8868-70E20BF4CEE4}"/>
              </a:ext>
            </a:extLst>
          </p:cNvPr>
          <p:cNvSpPr>
            <a:spLocks noGrp="1"/>
          </p:cNvSpPr>
          <p:nvPr>
            <p:ph type="title"/>
          </p:nvPr>
        </p:nvSpPr>
        <p:spPr/>
        <p:txBody>
          <a:bodyPr>
            <a:normAutofit/>
          </a:bodyPr>
          <a:lstStyle/>
          <a:p>
            <a:r>
              <a:rPr lang="en-US" sz="3600" b="1" dirty="0">
                <a:solidFill>
                  <a:srgbClr val="EF3697"/>
                </a:solidFill>
                <a:latin typeface="Arial" panose="020B0604020202020204" pitchFamily="34" charset="0"/>
                <a:cs typeface="Arial" panose="020B0604020202020204" pitchFamily="34" charset="0"/>
              </a:rPr>
              <a:t>Trainees finishing ST6 in Summer 2023</a:t>
            </a:r>
          </a:p>
        </p:txBody>
      </p:sp>
      <p:sp>
        <p:nvSpPr>
          <p:cNvPr id="3" name="Content Placeholder 2">
            <a:extLst>
              <a:ext uri="{FF2B5EF4-FFF2-40B4-BE49-F238E27FC236}">
                <a16:creationId xmlns:a16="http://schemas.microsoft.com/office/drawing/2014/main" id="{1E803318-D95F-994A-8CB3-C528CCC9A4B2}"/>
              </a:ext>
            </a:extLst>
          </p:cNvPr>
          <p:cNvSpPr>
            <a:spLocks noGrp="1"/>
          </p:cNvSpPr>
          <p:nvPr>
            <p:ph idx="1"/>
          </p:nvPr>
        </p:nvSpPr>
        <p:spPr>
          <a:xfrm>
            <a:off x="838200" y="1638525"/>
            <a:ext cx="10515600" cy="4854350"/>
          </a:xfrm>
        </p:spPr>
        <p:txBody>
          <a:bodyPr>
            <a:normAutofit/>
          </a:bodyPr>
          <a:lstStyle/>
          <a:p>
            <a:r>
              <a:rPr lang="en-US" sz="2800" dirty="0"/>
              <a:t>Continue training </a:t>
            </a:r>
            <a:r>
              <a:rPr lang="en-US" dirty="0"/>
              <a:t>as Specialist Trainee in</a:t>
            </a:r>
            <a:endParaRPr lang="en-US" sz="2800" dirty="0"/>
          </a:p>
          <a:p>
            <a:pPr lvl="1"/>
            <a:r>
              <a:rPr lang="en-US" sz="2800" dirty="0"/>
              <a:t>General </a:t>
            </a:r>
            <a:r>
              <a:rPr lang="en-US" sz="2800" dirty="0" err="1"/>
              <a:t>Paediatrics</a:t>
            </a:r>
            <a:r>
              <a:rPr lang="en-US" sz="2800" dirty="0"/>
              <a:t> </a:t>
            </a:r>
          </a:p>
          <a:p>
            <a:pPr marL="457200" lvl="1" indent="0">
              <a:buNone/>
            </a:pPr>
            <a:r>
              <a:rPr lang="en-US" sz="2800" dirty="0"/>
              <a:t>or</a:t>
            </a:r>
          </a:p>
          <a:p>
            <a:pPr lvl="1"/>
            <a:r>
              <a:rPr lang="en-US" sz="2800" dirty="0"/>
              <a:t>Sub-specialty training</a:t>
            </a:r>
          </a:p>
          <a:p>
            <a:r>
              <a:rPr lang="en-US" dirty="0"/>
              <a:t>Indicative CCT date 2025</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82063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CAD1C-6602-E941-8868-70E20BF4CEE4}"/>
              </a:ext>
            </a:extLst>
          </p:cNvPr>
          <p:cNvSpPr>
            <a:spLocks noGrp="1"/>
          </p:cNvSpPr>
          <p:nvPr>
            <p:ph type="title"/>
          </p:nvPr>
        </p:nvSpPr>
        <p:spPr/>
        <p:txBody>
          <a:bodyPr>
            <a:normAutofit/>
          </a:bodyPr>
          <a:lstStyle/>
          <a:p>
            <a:r>
              <a:rPr lang="en-US" sz="3600" b="1" dirty="0">
                <a:solidFill>
                  <a:srgbClr val="F93296"/>
                </a:solidFill>
                <a:latin typeface="Arial" panose="020B0604020202020204" pitchFamily="34" charset="0"/>
                <a:cs typeface="Arial" panose="020B0604020202020204" pitchFamily="34" charset="0"/>
              </a:rPr>
              <a:t>Trainees finishing ST7 in Summer 2023</a:t>
            </a:r>
          </a:p>
        </p:txBody>
      </p:sp>
      <p:sp>
        <p:nvSpPr>
          <p:cNvPr id="3" name="Content Placeholder 2">
            <a:extLst>
              <a:ext uri="{FF2B5EF4-FFF2-40B4-BE49-F238E27FC236}">
                <a16:creationId xmlns:a16="http://schemas.microsoft.com/office/drawing/2014/main" id="{1E803318-D95F-994A-8CB3-C528CCC9A4B2}"/>
              </a:ext>
            </a:extLst>
          </p:cNvPr>
          <p:cNvSpPr>
            <a:spLocks noGrp="1"/>
          </p:cNvSpPr>
          <p:nvPr>
            <p:ph idx="1"/>
          </p:nvPr>
        </p:nvSpPr>
        <p:spPr>
          <a:xfrm>
            <a:off x="838200" y="1638525"/>
            <a:ext cx="10515600" cy="4854350"/>
          </a:xfrm>
        </p:spPr>
        <p:txBody>
          <a:bodyPr>
            <a:normAutofit fontScale="92500" lnSpcReduction="10000"/>
          </a:bodyPr>
          <a:lstStyle/>
          <a:p>
            <a:r>
              <a:rPr lang="en-US" sz="2800" dirty="0"/>
              <a:t>Continue training </a:t>
            </a:r>
            <a:r>
              <a:rPr lang="en-US" dirty="0"/>
              <a:t>in</a:t>
            </a:r>
            <a:endParaRPr lang="en-US" sz="2800" dirty="0"/>
          </a:p>
          <a:p>
            <a:pPr lvl="1"/>
            <a:r>
              <a:rPr lang="en-US" sz="2800" dirty="0"/>
              <a:t>General </a:t>
            </a:r>
            <a:r>
              <a:rPr lang="en-US" sz="2800" dirty="0" err="1"/>
              <a:t>Paediatrics</a:t>
            </a:r>
            <a:r>
              <a:rPr lang="en-US" sz="2800" dirty="0"/>
              <a:t> </a:t>
            </a:r>
          </a:p>
          <a:p>
            <a:pPr marL="457200" lvl="1" indent="0">
              <a:buNone/>
            </a:pPr>
            <a:r>
              <a:rPr lang="en-US" sz="2800" dirty="0"/>
              <a:t>or</a:t>
            </a:r>
          </a:p>
          <a:p>
            <a:pPr lvl="1"/>
            <a:r>
              <a:rPr lang="en-US" sz="2800" dirty="0"/>
              <a:t>Sub-specialty training</a:t>
            </a:r>
          </a:p>
          <a:p>
            <a:r>
              <a:rPr lang="en-US" dirty="0"/>
              <a:t>Indicative CCT date 2024</a:t>
            </a:r>
          </a:p>
          <a:p>
            <a:pPr marL="0" indent="0">
              <a:buNone/>
            </a:pPr>
            <a:endParaRPr lang="en-US" dirty="0"/>
          </a:p>
          <a:p>
            <a:pPr marL="0" indent="0">
              <a:buNone/>
            </a:pPr>
            <a:r>
              <a:rPr lang="en-US" dirty="0"/>
              <a:t>Trainees who are in or starting ST8 in 2023 have the option of remaining on Progress until 15</a:t>
            </a:r>
            <a:r>
              <a:rPr lang="en-US" baseline="30000" dirty="0"/>
              <a:t>th</a:t>
            </a:r>
            <a:r>
              <a:rPr lang="en-US" dirty="0"/>
              <a:t> September 2024</a:t>
            </a:r>
          </a:p>
          <a:p>
            <a:pPr marL="0" indent="0">
              <a:buNone/>
            </a:pPr>
            <a:endParaRPr lang="en-US" dirty="0"/>
          </a:p>
          <a:p>
            <a:pPr marL="0" indent="0">
              <a:buNone/>
            </a:pPr>
            <a:r>
              <a:rPr lang="en-US" sz="3600" b="1" dirty="0">
                <a:solidFill>
                  <a:srgbClr val="EF3697"/>
                </a:solidFill>
                <a:latin typeface="Arial" panose="020B0604020202020204" pitchFamily="34" charset="0"/>
                <a:cs typeface="Arial" panose="020B0604020202020204" pitchFamily="34" charset="0"/>
              </a:rPr>
              <a:t>T</a:t>
            </a:r>
            <a:r>
              <a:rPr lang="en-US" sz="3600" b="1" dirty="0">
                <a:solidFill>
                  <a:srgbClr val="F93296"/>
                </a:solidFill>
                <a:latin typeface="Arial" panose="020B0604020202020204" pitchFamily="34" charset="0"/>
                <a:cs typeface="Arial" panose="020B0604020202020204" pitchFamily="34" charset="0"/>
              </a:rPr>
              <a:t>rainees finishing ST8 in Summer 2023</a:t>
            </a:r>
            <a:endParaRPr lang="en-US" sz="3600" dirty="0">
              <a:solidFill>
                <a:srgbClr val="F93296"/>
              </a:solidFill>
            </a:endParaRPr>
          </a:p>
          <a:p>
            <a:r>
              <a:rPr lang="en-US" dirty="0"/>
              <a:t>Will CCT before implementation of Progress+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56540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F4041-50D6-5849-A5A5-10D63E8AD548}"/>
              </a:ext>
            </a:extLst>
          </p:cNvPr>
          <p:cNvSpPr>
            <a:spLocks noGrp="1"/>
          </p:cNvSpPr>
          <p:nvPr>
            <p:ph type="title"/>
          </p:nvPr>
        </p:nvSpPr>
        <p:spPr/>
        <p:txBody>
          <a:bodyPr/>
          <a:lstStyle/>
          <a:p>
            <a:r>
              <a:rPr lang="en-US" b="1" dirty="0">
                <a:solidFill>
                  <a:srgbClr val="F93296"/>
                </a:solidFill>
                <a:latin typeface="Arial" panose="020B0604020202020204" pitchFamily="34" charset="0"/>
                <a:cs typeface="Arial" panose="020B0604020202020204" pitchFamily="34" charset="0"/>
              </a:rPr>
              <a:t>ARCPs</a:t>
            </a:r>
          </a:p>
        </p:txBody>
      </p:sp>
      <p:sp>
        <p:nvSpPr>
          <p:cNvPr id="3" name="Content Placeholder 2">
            <a:extLst>
              <a:ext uri="{FF2B5EF4-FFF2-40B4-BE49-F238E27FC236}">
                <a16:creationId xmlns:a16="http://schemas.microsoft.com/office/drawing/2014/main" id="{33CDD4E1-32DC-9749-8EE4-6D19F31F619F}"/>
              </a:ext>
            </a:extLst>
          </p:cNvPr>
          <p:cNvSpPr>
            <a:spLocks noGrp="1"/>
          </p:cNvSpPr>
          <p:nvPr>
            <p:ph idx="1"/>
          </p:nvPr>
        </p:nvSpPr>
        <p:spPr>
          <a:xfrm>
            <a:off x="838200" y="1205345"/>
            <a:ext cx="10515600" cy="5522026"/>
          </a:xfrm>
        </p:spPr>
        <p:txBody>
          <a:bodyPr>
            <a:normAutofit/>
          </a:bodyPr>
          <a:lstStyle/>
          <a:p>
            <a:r>
              <a:rPr lang="en-US" b="1" dirty="0"/>
              <a:t>Summer 2023</a:t>
            </a:r>
          </a:p>
          <a:p>
            <a:pPr marL="0" indent="0">
              <a:buNone/>
            </a:pPr>
            <a:r>
              <a:rPr lang="en-US" dirty="0"/>
              <a:t>The ARCP will be judged against the Progress Level 1,2 and 3 curricula</a:t>
            </a:r>
          </a:p>
          <a:p>
            <a:pPr lvl="1"/>
            <a:r>
              <a:rPr lang="en-US" dirty="0"/>
              <a:t>Consider ST4 who wish to complete L2 training</a:t>
            </a:r>
          </a:p>
          <a:p>
            <a:pPr lvl="1"/>
            <a:r>
              <a:rPr lang="en-US" dirty="0"/>
              <a:t>No requirement for time based specific placements</a:t>
            </a:r>
          </a:p>
          <a:p>
            <a:pPr lvl="1"/>
            <a:r>
              <a:rPr lang="en-US" dirty="0"/>
              <a:t>Range of SLEs across general, neonatal and community settings</a:t>
            </a:r>
          </a:p>
          <a:p>
            <a:pPr marL="457200" lvl="1" indent="0">
              <a:buNone/>
            </a:pPr>
            <a:endParaRPr lang="en-US" dirty="0"/>
          </a:p>
          <a:p>
            <a:r>
              <a:rPr lang="en-US" b="1" dirty="0"/>
              <a:t>After Summer 2023</a:t>
            </a:r>
          </a:p>
          <a:p>
            <a:pPr marL="0" indent="0">
              <a:buNone/>
            </a:pPr>
            <a:r>
              <a:rPr lang="en-US" dirty="0"/>
              <a:t>ARCPs will be judged against Progress+ Core and Specialty Curricula</a:t>
            </a:r>
          </a:p>
          <a:p>
            <a:pPr lvl="1"/>
            <a:r>
              <a:rPr lang="en-US" dirty="0"/>
              <a:t>ST8 can remain on L3 Progress until 29/9/2024</a:t>
            </a:r>
          </a:p>
          <a:p>
            <a:pPr lvl="1"/>
            <a:r>
              <a:rPr lang="en-US" dirty="0"/>
              <a:t>‘light touch’ ARCP for ST4 completing core in 2024</a:t>
            </a:r>
          </a:p>
          <a:p>
            <a:pPr lvl="1"/>
            <a:r>
              <a:rPr lang="en-US" dirty="0"/>
              <a:t>Significant overlap between learning outcomes in Progress vs Progress+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5393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2C82-E28A-0149-BCFB-46B9A209E0E6}"/>
              </a:ext>
            </a:extLst>
          </p:cNvPr>
          <p:cNvSpPr>
            <a:spLocks noGrp="1"/>
          </p:cNvSpPr>
          <p:nvPr>
            <p:ph type="title"/>
          </p:nvPr>
        </p:nvSpPr>
        <p:spPr/>
        <p:txBody>
          <a:bodyPr>
            <a:normAutofit fontScale="90000"/>
          </a:bodyPr>
          <a:lstStyle/>
          <a:p>
            <a:pPr algn="ctr"/>
            <a:r>
              <a:rPr lang="en-US" b="1" dirty="0">
                <a:solidFill>
                  <a:srgbClr val="00B0F0"/>
                </a:solidFill>
                <a:latin typeface="Arial" panose="020B0604020202020204" pitchFamily="34" charset="0"/>
                <a:cs typeface="Arial" panose="020B0604020202020204" pitchFamily="34" charset="0"/>
              </a:rPr>
              <a:t>Progress: 2018</a:t>
            </a:r>
          </a:p>
        </p:txBody>
      </p:sp>
      <p:sp>
        <p:nvSpPr>
          <p:cNvPr id="3" name="Content Placeholder 2">
            <a:extLst>
              <a:ext uri="{FF2B5EF4-FFF2-40B4-BE49-F238E27FC236}">
                <a16:creationId xmlns:a16="http://schemas.microsoft.com/office/drawing/2014/main" id="{DB0C4EA0-3698-524F-BBE6-F63493606CE1}"/>
              </a:ext>
            </a:extLst>
          </p:cNvPr>
          <p:cNvSpPr>
            <a:spLocks noGrp="1"/>
          </p:cNvSpPr>
          <p:nvPr>
            <p:ph idx="1"/>
          </p:nvPr>
        </p:nvSpPr>
        <p:spPr>
          <a:xfrm>
            <a:off x="483079" y="1609122"/>
            <a:ext cx="11327921" cy="4756377"/>
          </a:xfrm>
        </p:spPr>
        <p:txBody>
          <a:bodyPr>
            <a:normAutofit fontScale="92500" lnSpcReduction="10000"/>
          </a:bodyPr>
          <a:lstStyle/>
          <a:p>
            <a:pPr marL="0" indent="0">
              <a:buNone/>
            </a:pPr>
            <a:r>
              <a:rPr lang="en-US" b="1" dirty="0">
                <a:latin typeface="+mn-lt"/>
                <a:cs typeface="Arial" panose="020B0604020202020204" pitchFamily="34" charset="0"/>
              </a:rPr>
              <a:t>To ensure the curriculum equips doctors with generic skills</a:t>
            </a:r>
            <a:endParaRPr lang="en-US" dirty="0">
              <a:latin typeface="+mn-lt"/>
              <a:cs typeface="Arial" panose="020B0604020202020204" pitchFamily="34" charset="0"/>
            </a:endParaRPr>
          </a:p>
          <a:p>
            <a:r>
              <a:rPr lang="en-US" dirty="0">
                <a:latin typeface="+mn-lt"/>
                <a:cs typeface="Arial" panose="020B0604020202020204" pitchFamily="34" charset="0"/>
              </a:rPr>
              <a:t>‘High level’ outcomes based curriculum</a:t>
            </a:r>
          </a:p>
          <a:p>
            <a:r>
              <a:rPr lang="en-US" dirty="0">
                <a:latin typeface="+mn-lt"/>
                <a:cs typeface="Arial" panose="020B0604020202020204" pitchFamily="34" charset="0"/>
              </a:rPr>
              <a:t>Based on generic professional capabilities</a:t>
            </a:r>
          </a:p>
          <a:p>
            <a:r>
              <a:rPr lang="en-US" dirty="0">
                <a:latin typeface="+mn-lt"/>
                <a:cs typeface="Arial" panose="020B0604020202020204" pitchFamily="34" charset="0"/>
              </a:rPr>
              <a:t>Move away from tick box, time based training</a:t>
            </a:r>
          </a:p>
          <a:p>
            <a:r>
              <a:rPr lang="en-US" dirty="0">
                <a:latin typeface="+mn-lt"/>
                <a:cs typeface="Arial" panose="020B0604020202020204" pitchFamily="34" charset="0"/>
              </a:rPr>
              <a:t>Capability based training</a:t>
            </a:r>
          </a:p>
          <a:p>
            <a:r>
              <a:rPr lang="en-US" dirty="0">
                <a:latin typeface="+mn-lt"/>
                <a:cs typeface="Arial" panose="020B0604020202020204" pitchFamily="34" charset="0"/>
              </a:rPr>
              <a:t>Subspecialty curricula aligned to Progress</a:t>
            </a:r>
          </a:p>
          <a:p>
            <a:r>
              <a:rPr lang="en-US" dirty="0">
                <a:latin typeface="+mn-lt"/>
                <a:cs typeface="Arial" panose="020B0604020202020204" pitchFamily="34" charset="0"/>
              </a:rPr>
              <a:t>Preparation for greater flexibility</a:t>
            </a:r>
          </a:p>
          <a:p>
            <a:r>
              <a:rPr lang="en-US" dirty="0">
                <a:latin typeface="+mn-lt"/>
                <a:cs typeface="Arial" panose="020B0604020202020204" pitchFamily="34" charset="0"/>
              </a:rPr>
              <a:t>Better aligned to future ways of working</a:t>
            </a:r>
          </a:p>
          <a:p>
            <a:endParaRPr lang="en-US" dirty="0"/>
          </a:p>
        </p:txBody>
      </p:sp>
    </p:spTree>
    <p:extLst>
      <p:ext uri="{BB962C8B-B14F-4D97-AF65-F5344CB8AC3E}">
        <p14:creationId xmlns:p14="http://schemas.microsoft.com/office/powerpoint/2010/main" val="4087950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BF68-3BE3-0549-BC9B-F0046CAD9BD5}"/>
              </a:ext>
            </a:extLst>
          </p:cNvPr>
          <p:cNvSpPr>
            <a:spLocks noGrp="1"/>
          </p:cNvSpPr>
          <p:nvPr>
            <p:ph type="title"/>
          </p:nvPr>
        </p:nvSpPr>
        <p:spPr/>
        <p:txBody>
          <a:bodyPr/>
          <a:lstStyle/>
          <a:p>
            <a:r>
              <a:rPr lang="en-US" b="1" dirty="0">
                <a:solidFill>
                  <a:srgbClr val="F93296"/>
                </a:solidFill>
                <a:latin typeface="Arial" panose="020B0604020202020204" pitchFamily="34" charset="0"/>
                <a:cs typeface="Arial" panose="020B0604020202020204" pitchFamily="34" charset="0"/>
              </a:rPr>
              <a:t>ARCPs</a:t>
            </a:r>
            <a:endParaRPr lang="en-US" dirty="0"/>
          </a:p>
        </p:txBody>
      </p:sp>
      <p:sp>
        <p:nvSpPr>
          <p:cNvPr id="3" name="Content Placeholder 2">
            <a:extLst>
              <a:ext uri="{FF2B5EF4-FFF2-40B4-BE49-F238E27FC236}">
                <a16:creationId xmlns:a16="http://schemas.microsoft.com/office/drawing/2014/main" id="{A0C0F14B-D6B1-AB4C-854C-FA4F63BE71E9}"/>
              </a:ext>
            </a:extLst>
          </p:cNvPr>
          <p:cNvSpPr>
            <a:spLocks noGrp="1"/>
          </p:cNvSpPr>
          <p:nvPr>
            <p:ph idx="1"/>
          </p:nvPr>
        </p:nvSpPr>
        <p:spPr/>
        <p:txBody>
          <a:bodyPr/>
          <a:lstStyle/>
          <a:p>
            <a:r>
              <a:rPr lang="en-US" dirty="0"/>
              <a:t>The new curricula are already available on the RCPCH website</a:t>
            </a:r>
          </a:p>
          <a:p>
            <a:r>
              <a:rPr lang="en-US" dirty="0"/>
              <a:t>Progress+ curriculum is a change of emphasis rather than significant new content</a:t>
            </a:r>
          </a:p>
          <a:p>
            <a:r>
              <a:rPr lang="en-US" dirty="0"/>
              <a:t>Trainees can start to include evidence of learning around child mental health, public health and in a variety of settings before 2023.</a:t>
            </a:r>
          </a:p>
          <a:p>
            <a:r>
              <a:rPr lang="en-US" dirty="0"/>
              <a:t>None of the learning acquired to date will be lost and all capabilities will be carried over and mapped to Progress+</a:t>
            </a:r>
          </a:p>
          <a:p>
            <a:endParaRPr lang="en-US" dirty="0"/>
          </a:p>
        </p:txBody>
      </p:sp>
    </p:spTree>
    <p:extLst>
      <p:ext uri="{BB962C8B-B14F-4D97-AF65-F5344CB8AC3E}">
        <p14:creationId xmlns:p14="http://schemas.microsoft.com/office/powerpoint/2010/main" val="664240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7ECE0A3-3362-C349-B524-DA634BA8D1B8}"/>
              </a:ext>
            </a:extLst>
          </p:cNvPr>
          <p:cNvPicPr>
            <a:picLocks noChangeAspect="1"/>
          </p:cNvPicPr>
          <p:nvPr/>
        </p:nvPicPr>
        <p:blipFill>
          <a:blip r:embed="rId3" cstate="screen">
            <a:alphaModFix amt="8000"/>
            <a:extLst>
              <a:ext uri="{28A0092B-C50C-407E-A947-70E740481C1C}">
                <a14:useLocalDpi xmlns:a14="http://schemas.microsoft.com/office/drawing/2010/main"/>
              </a:ext>
            </a:extLst>
          </a:blip>
          <a:stretch>
            <a:fillRect/>
          </a:stretch>
        </p:blipFill>
        <p:spPr>
          <a:xfrm>
            <a:off x="-3795" y="88910"/>
            <a:ext cx="12192000" cy="6769090"/>
          </a:xfrm>
          <a:prstGeom prst="rect">
            <a:avLst/>
          </a:prstGeom>
        </p:spPr>
      </p:pic>
      <p:sp>
        <p:nvSpPr>
          <p:cNvPr id="4" name="Rectangle 3"/>
          <p:cNvSpPr/>
          <p:nvPr/>
        </p:nvSpPr>
        <p:spPr>
          <a:xfrm>
            <a:off x="0" y="0"/>
            <a:ext cx="12192000" cy="1535547"/>
          </a:xfrm>
          <a:prstGeom prst="rect">
            <a:avLst/>
          </a:prstGeom>
          <a:solidFill>
            <a:srgbClr val="162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F7BF473-6651-9048-B0CC-0F9D497CF833}"/>
              </a:ext>
            </a:extLst>
          </p:cNvPr>
          <p:cNvSpPr txBox="1"/>
          <p:nvPr/>
        </p:nvSpPr>
        <p:spPr>
          <a:xfrm>
            <a:off x="233332" y="365098"/>
            <a:ext cx="11452193" cy="584775"/>
          </a:xfrm>
          <a:prstGeom prst="rect">
            <a:avLst/>
          </a:prstGeom>
          <a:noFill/>
        </p:spPr>
        <p:txBody>
          <a:bodyPr wrap="square" rtlCol="0" anchor="ctr">
            <a:spAutoFit/>
          </a:bodyPr>
          <a:lstStyle/>
          <a:p>
            <a:pPr>
              <a:defRPr/>
            </a:pPr>
            <a:r>
              <a:rPr lang="en-US" sz="3200" b="1" i="1" dirty="0">
                <a:solidFill>
                  <a:schemeClr val="bg1"/>
                </a:solidFill>
                <a:latin typeface="Arial" panose="020B0604020202020204" pitchFamily="34" charset="0"/>
                <a:cs typeface="Arial" panose="020B0604020202020204" pitchFamily="34" charset="0"/>
              </a:rPr>
              <a:t>Paediatrician of the Future: </a:t>
            </a:r>
            <a:r>
              <a:rPr kumimoji="0" lang="en-US" sz="3200" b="1"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Delivering really good training</a:t>
            </a:r>
          </a:p>
        </p:txBody>
      </p:sp>
      <p:sp>
        <p:nvSpPr>
          <p:cNvPr id="12" name="Content Placeholder 6">
            <a:extLst>
              <a:ext uri="{FF2B5EF4-FFF2-40B4-BE49-F238E27FC236}">
                <a16:creationId xmlns:a16="http://schemas.microsoft.com/office/drawing/2014/main" id="{D362968F-866A-2B41-8F8E-A1556FF0EDFD}"/>
              </a:ext>
            </a:extLst>
          </p:cNvPr>
          <p:cNvSpPr>
            <a:spLocks noGrp="1"/>
          </p:cNvSpPr>
          <p:nvPr>
            <p:ph sz="half" idx="1"/>
          </p:nvPr>
        </p:nvSpPr>
        <p:spPr>
          <a:xfrm>
            <a:off x="4779817" y="1992573"/>
            <a:ext cx="6684301" cy="4782900"/>
          </a:xfrm>
        </p:spPr>
        <p:txBody>
          <a:bodyPr>
            <a:normAutofit lnSpcReduction="10000"/>
          </a:bodyPr>
          <a:lstStyle/>
          <a:p>
            <a:pPr marL="0" indent="0">
              <a:buNone/>
            </a:pPr>
            <a:r>
              <a:rPr lang="en-GB" dirty="0"/>
              <a:t>Describes the principles of an excellent training programme. </a:t>
            </a:r>
          </a:p>
          <a:p>
            <a:pPr marL="0" lvl="0" indent="0">
              <a:lnSpc>
                <a:spcPct val="100000"/>
              </a:lnSpc>
              <a:spcBef>
                <a:spcPts val="0"/>
              </a:spcBef>
              <a:spcAft>
                <a:spcPts val="600"/>
              </a:spcAft>
              <a:buNone/>
              <a:defRPr/>
            </a:pPr>
            <a:r>
              <a:rPr lang="en-GB" sz="1600" b="1" dirty="0">
                <a:solidFill>
                  <a:srgbClr val="4472C4">
                    <a:lumMod val="50000"/>
                  </a:srgbClr>
                </a:solidFill>
                <a:ea typeface="SimSun" panose="02010600030101010101" pitchFamily="2" charset="-122"/>
                <a:cs typeface="Tahoma" panose="020B0604030504040204" pitchFamily="34" charset="0"/>
              </a:rPr>
              <a:t>Training Principles</a:t>
            </a:r>
          </a:p>
          <a:p>
            <a:pPr marL="717550" lvl="0" indent="-263525">
              <a:lnSpc>
                <a:spcPct val="110000"/>
              </a:lnSpc>
              <a:spcBef>
                <a:spcPts val="0"/>
              </a:spcBef>
              <a:buFont typeface="Symbol" pitchFamily="2" charset="2"/>
              <a:buChar char=""/>
              <a:defRPr/>
            </a:pPr>
            <a:r>
              <a:rPr lang="en-GB" sz="1400" dirty="0">
                <a:solidFill>
                  <a:srgbClr val="2F5597"/>
                </a:solidFill>
                <a:ea typeface="SimSun" panose="02010600030101010101" pitchFamily="2" charset="-122"/>
                <a:cs typeface="Tahoma" panose="020B0604030504040204" pitchFamily="34" charset="0"/>
              </a:rPr>
              <a:t>Every patient encounter is a learning opportunity</a:t>
            </a:r>
          </a:p>
          <a:p>
            <a:pPr marL="717550" lvl="0" indent="-263525">
              <a:lnSpc>
                <a:spcPct val="110000"/>
              </a:lnSpc>
              <a:spcBef>
                <a:spcPts val="0"/>
              </a:spcBef>
              <a:buFont typeface="Symbol" pitchFamily="2" charset="2"/>
              <a:buChar char=""/>
              <a:defRPr/>
            </a:pPr>
            <a:r>
              <a:rPr lang="en-GB" sz="1400" dirty="0">
                <a:solidFill>
                  <a:srgbClr val="2F5597"/>
                </a:solidFill>
                <a:ea typeface="SimSun" panose="02010600030101010101" pitchFamily="2" charset="-122"/>
                <a:cs typeface="Tahoma" panose="020B0604030504040204" pitchFamily="34" charset="0"/>
              </a:rPr>
              <a:t>Complex case management provides rich learning opportunities</a:t>
            </a:r>
          </a:p>
          <a:p>
            <a:pPr marL="717550" lvl="0" indent="-263525">
              <a:lnSpc>
                <a:spcPct val="110000"/>
              </a:lnSpc>
              <a:spcBef>
                <a:spcPts val="0"/>
              </a:spcBef>
              <a:buFont typeface="Symbol" pitchFamily="2" charset="2"/>
              <a:buChar char=""/>
              <a:defRPr/>
            </a:pPr>
            <a:r>
              <a:rPr lang="en-GB" sz="1400" dirty="0">
                <a:solidFill>
                  <a:srgbClr val="2F5597"/>
                </a:solidFill>
                <a:ea typeface="SimSun" panose="02010600030101010101" pitchFamily="2" charset="-122"/>
                <a:cs typeface="Tahoma" panose="020B0604030504040204" pitchFamily="34" charset="0"/>
              </a:rPr>
              <a:t>Clinical reasoning skills are explicitly taught</a:t>
            </a:r>
          </a:p>
          <a:p>
            <a:pPr marL="717550" lvl="0" indent="-263525">
              <a:lnSpc>
                <a:spcPct val="110000"/>
              </a:lnSpc>
              <a:spcBef>
                <a:spcPts val="0"/>
              </a:spcBef>
              <a:buFont typeface="Symbol" pitchFamily="2" charset="2"/>
              <a:buChar char=""/>
              <a:defRPr/>
            </a:pPr>
            <a:r>
              <a:rPr lang="en-GB" sz="1400" dirty="0">
                <a:solidFill>
                  <a:srgbClr val="2F5597"/>
                </a:solidFill>
                <a:ea typeface="SimSun" panose="02010600030101010101" pitchFamily="2" charset="-122"/>
                <a:cs typeface="Tahoma" panose="020B0604030504040204" pitchFamily="34" charset="0"/>
              </a:rPr>
              <a:t>Patients and families are heard</a:t>
            </a:r>
          </a:p>
          <a:p>
            <a:pPr marL="717550" lvl="0" indent="-263525">
              <a:lnSpc>
                <a:spcPct val="110000"/>
              </a:lnSpc>
              <a:spcBef>
                <a:spcPts val="0"/>
              </a:spcBef>
              <a:buFont typeface="Symbol" pitchFamily="2" charset="2"/>
              <a:buChar char=""/>
              <a:defRPr/>
            </a:pPr>
            <a:r>
              <a:rPr lang="en-GB" sz="1400" dirty="0">
                <a:solidFill>
                  <a:srgbClr val="2F5597"/>
                </a:solidFill>
                <a:ea typeface="SimSun" panose="02010600030101010101" pitchFamily="2" charset="-122"/>
                <a:cs typeface="Tahoma" panose="020B0604030504040204" pitchFamily="34" charset="0"/>
              </a:rPr>
              <a:t>A biopsychosocial approach is applied at all times</a:t>
            </a:r>
          </a:p>
          <a:p>
            <a:pPr marL="717550" lvl="0" indent="-263525">
              <a:lnSpc>
                <a:spcPct val="110000"/>
              </a:lnSpc>
              <a:spcBef>
                <a:spcPts val="0"/>
              </a:spcBef>
              <a:buFont typeface="Symbol" pitchFamily="2" charset="2"/>
              <a:buChar char=""/>
              <a:defRPr/>
            </a:pPr>
            <a:r>
              <a:rPr lang="en-GB" sz="1400" dirty="0">
                <a:solidFill>
                  <a:srgbClr val="2F5597"/>
                </a:solidFill>
                <a:ea typeface="SimSun" panose="02010600030101010101" pitchFamily="2" charset="-122"/>
                <a:cs typeface="Tahoma" panose="020B0604030504040204" pitchFamily="34" charset="0"/>
              </a:rPr>
              <a:t>Leadership skills are developed and nurtured</a:t>
            </a:r>
          </a:p>
          <a:p>
            <a:pPr marL="717550" lvl="0" indent="-263525">
              <a:lnSpc>
                <a:spcPct val="110000"/>
              </a:lnSpc>
              <a:spcBef>
                <a:spcPts val="0"/>
              </a:spcBef>
              <a:buFont typeface="Symbol" pitchFamily="2" charset="2"/>
              <a:buChar char=""/>
              <a:defRPr/>
            </a:pPr>
            <a:r>
              <a:rPr lang="en-GB" sz="1400" dirty="0">
                <a:solidFill>
                  <a:srgbClr val="2F5597"/>
                </a:solidFill>
                <a:ea typeface="SimSun" panose="02010600030101010101" pitchFamily="2" charset="-122"/>
                <a:cs typeface="Tahoma" panose="020B0604030504040204" pitchFamily="34" charset="0"/>
              </a:rPr>
              <a:t>Learning opportunities are prioritised within workplace</a:t>
            </a:r>
          </a:p>
          <a:p>
            <a:pPr marL="717550" lvl="0" indent="-263525">
              <a:lnSpc>
                <a:spcPct val="110000"/>
              </a:lnSpc>
              <a:spcBef>
                <a:spcPts val="0"/>
              </a:spcBef>
              <a:buFont typeface="Symbol" pitchFamily="2" charset="2"/>
              <a:buChar char=""/>
              <a:defRPr/>
            </a:pPr>
            <a:r>
              <a:rPr lang="en-GB" sz="1400" dirty="0">
                <a:solidFill>
                  <a:srgbClr val="2F5597"/>
                </a:solidFill>
                <a:ea typeface="SimSun" panose="02010600030101010101" pitchFamily="2" charset="-122"/>
                <a:cs typeface="Tahoma" panose="020B0604030504040204" pitchFamily="34" charset="0"/>
              </a:rPr>
              <a:t>Educational supervision is high quality and consistent</a:t>
            </a:r>
          </a:p>
          <a:p>
            <a:pPr marL="717550" lvl="0" indent="-263525">
              <a:lnSpc>
                <a:spcPct val="110000"/>
              </a:lnSpc>
              <a:spcBef>
                <a:spcPts val="0"/>
              </a:spcBef>
              <a:buFont typeface="Symbol" pitchFamily="2" charset="2"/>
              <a:buChar char=""/>
              <a:defRPr/>
            </a:pPr>
            <a:r>
              <a:rPr lang="en-GB" sz="1400" dirty="0">
                <a:solidFill>
                  <a:srgbClr val="2F5597"/>
                </a:solidFill>
                <a:ea typeface="SimSun" panose="02010600030101010101" pitchFamily="2" charset="-122"/>
                <a:cs typeface="Tahoma" panose="020B0604030504040204" pitchFamily="34" charset="0"/>
              </a:rPr>
              <a:t>Morale and job satisfaction are improved</a:t>
            </a:r>
          </a:p>
          <a:p>
            <a:pPr marL="717550" lvl="0" indent="-263525">
              <a:lnSpc>
                <a:spcPct val="110000"/>
              </a:lnSpc>
              <a:spcBef>
                <a:spcPts val="0"/>
              </a:spcBef>
              <a:buFont typeface="Symbol" pitchFamily="2" charset="2"/>
              <a:buChar char=""/>
              <a:defRPr/>
            </a:pPr>
            <a:r>
              <a:rPr lang="en-GB" sz="1400" dirty="0">
                <a:solidFill>
                  <a:srgbClr val="2F5597"/>
                </a:solidFill>
                <a:ea typeface="SimSun" panose="02010600030101010101" pitchFamily="2" charset="-122"/>
                <a:cs typeface="Tahoma" panose="020B0604030504040204" pitchFamily="34" charset="0"/>
              </a:rPr>
              <a:t>Assessment is used as a learning tool</a:t>
            </a:r>
          </a:p>
          <a:p>
            <a:pPr marL="717550" lvl="0" indent="-263525">
              <a:lnSpc>
                <a:spcPct val="110000"/>
              </a:lnSpc>
              <a:spcBef>
                <a:spcPts val="0"/>
              </a:spcBef>
              <a:spcAft>
                <a:spcPts val="1000"/>
              </a:spcAft>
              <a:buFont typeface="Symbol" pitchFamily="2" charset="2"/>
              <a:buChar char=""/>
              <a:defRPr/>
            </a:pPr>
            <a:r>
              <a:rPr lang="en-GB" sz="1400" dirty="0">
                <a:solidFill>
                  <a:srgbClr val="2F5597"/>
                </a:solidFill>
                <a:ea typeface="SimSun" panose="02010600030101010101" pitchFamily="2" charset="-122"/>
                <a:cs typeface="Tahoma" panose="020B0604030504040204" pitchFamily="34" charset="0"/>
              </a:rPr>
              <a:t>Progression and length of training are personalised</a:t>
            </a:r>
          </a:p>
          <a:p>
            <a:pPr marL="0" indent="0">
              <a:lnSpc>
                <a:spcPct val="100000"/>
              </a:lnSpc>
              <a:buNone/>
            </a:pPr>
            <a:r>
              <a:rPr lang="en-US" dirty="0">
                <a:solidFill>
                  <a:srgbClr val="162883"/>
                </a:solidFill>
              </a:rPr>
              <a:t>…less concerned with the </a:t>
            </a:r>
            <a:r>
              <a:rPr lang="en-US" b="1" i="1" dirty="0">
                <a:solidFill>
                  <a:srgbClr val="162883"/>
                </a:solidFill>
              </a:rPr>
              <a:t>what</a:t>
            </a:r>
            <a:r>
              <a:rPr lang="en-US" dirty="0">
                <a:solidFill>
                  <a:srgbClr val="162883"/>
                </a:solidFill>
              </a:rPr>
              <a:t> and </a:t>
            </a:r>
            <a:r>
              <a:rPr lang="en-US" b="1" i="1" dirty="0">
                <a:solidFill>
                  <a:srgbClr val="162883"/>
                </a:solidFill>
              </a:rPr>
              <a:t>where</a:t>
            </a:r>
          </a:p>
          <a:p>
            <a:pPr marL="0" indent="0">
              <a:lnSpc>
                <a:spcPct val="100000"/>
              </a:lnSpc>
              <a:buNone/>
            </a:pPr>
            <a:r>
              <a:rPr lang="en-US" dirty="0">
                <a:solidFill>
                  <a:srgbClr val="162883"/>
                </a:solidFill>
              </a:rPr>
              <a:t>… more concerned with the </a:t>
            </a:r>
            <a:r>
              <a:rPr lang="en-US" b="1" i="1" dirty="0">
                <a:solidFill>
                  <a:srgbClr val="162883"/>
                </a:solidFill>
              </a:rPr>
              <a:t>how….</a:t>
            </a:r>
          </a:p>
          <a:p>
            <a:pPr lvl="1"/>
            <a:endParaRPr lang="en-US" sz="2800" dirty="0">
              <a:solidFill>
                <a:srgbClr val="162883"/>
              </a:solidFill>
            </a:endParaRPr>
          </a:p>
        </p:txBody>
      </p:sp>
      <p:pic>
        <p:nvPicPr>
          <p:cNvPr id="6" name="Picture 5" descr="Text&#10;&#10;Description automatically generated">
            <a:extLst>
              <a:ext uri="{FF2B5EF4-FFF2-40B4-BE49-F238E27FC236}">
                <a16:creationId xmlns:a16="http://schemas.microsoft.com/office/drawing/2014/main" id="{BF220984-3935-C64A-B0DF-C1761A13BE9D}"/>
              </a:ext>
            </a:extLst>
          </p:cNvPr>
          <p:cNvPicPr>
            <a:picLocks noChangeAspect="1"/>
          </p:cNvPicPr>
          <p:nvPr/>
        </p:nvPicPr>
        <p:blipFill>
          <a:blip r:embed="rId4"/>
          <a:stretch>
            <a:fillRect/>
          </a:stretch>
        </p:blipFill>
        <p:spPr>
          <a:xfrm>
            <a:off x="809697" y="1740779"/>
            <a:ext cx="3385833" cy="4782901"/>
          </a:xfrm>
          <a:prstGeom prst="rect">
            <a:avLst/>
          </a:prstGeom>
          <a:ln>
            <a:solidFill>
              <a:srgbClr val="27477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28081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81ECD-F697-684F-BADF-99758961470E}"/>
              </a:ext>
            </a:extLst>
          </p:cNvPr>
          <p:cNvSpPr>
            <a:spLocks noGrp="1"/>
          </p:cNvSpPr>
          <p:nvPr>
            <p:ph type="title"/>
          </p:nvPr>
        </p:nvSpPr>
        <p:spPr/>
        <p:txBody>
          <a:bodyPr/>
          <a:lstStyle/>
          <a:p>
            <a:r>
              <a:rPr lang="en-US" b="1" dirty="0">
                <a:solidFill>
                  <a:srgbClr val="F93296"/>
                </a:solidFill>
                <a:latin typeface="Arial" panose="020B0604020202020204" pitchFamily="34" charset="0"/>
                <a:cs typeface="Arial" panose="020B0604020202020204" pitchFamily="34" charset="0"/>
              </a:rPr>
              <a:t>Next steps: Trainees</a:t>
            </a:r>
          </a:p>
        </p:txBody>
      </p:sp>
      <p:sp>
        <p:nvSpPr>
          <p:cNvPr id="3" name="Content Placeholder 2">
            <a:extLst>
              <a:ext uri="{FF2B5EF4-FFF2-40B4-BE49-F238E27FC236}">
                <a16:creationId xmlns:a16="http://schemas.microsoft.com/office/drawing/2014/main" id="{DB97D8A8-78EF-FD44-B9AD-7FFAD3DF511E}"/>
              </a:ext>
            </a:extLst>
          </p:cNvPr>
          <p:cNvSpPr>
            <a:spLocks noGrp="1"/>
          </p:cNvSpPr>
          <p:nvPr>
            <p:ph idx="1"/>
          </p:nvPr>
        </p:nvSpPr>
        <p:spPr>
          <a:xfrm>
            <a:off x="838200" y="1449238"/>
            <a:ext cx="10515600" cy="5227607"/>
          </a:xfrm>
        </p:spPr>
        <p:txBody>
          <a:bodyPr>
            <a:normAutofit lnSpcReduction="10000"/>
          </a:bodyPr>
          <a:lstStyle/>
          <a:p>
            <a:pPr marL="0" indent="0">
              <a:buNone/>
            </a:pPr>
            <a:r>
              <a:rPr lang="en-US" dirty="0">
                <a:solidFill>
                  <a:srgbClr val="EF3697"/>
                </a:solidFill>
              </a:rPr>
              <a:t>This is particularly important for current Level 1 trainees:</a:t>
            </a:r>
          </a:p>
          <a:p>
            <a:r>
              <a:rPr lang="en-US" dirty="0"/>
              <a:t>Discuss your training over the next 2 years with your ES</a:t>
            </a:r>
          </a:p>
          <a:p>
            <a:r>
              <a:rPr lang="en-US" dirty="0"/>
              <a:t>Become familiar with Progress+ curriculum</a:t>
            </a:r>
          </a:p>
          <a:p>
            <a:r>
              <a:rPr lang="en-US" dirty="0"/>
              <a:t>Look for learning in child mental health and public health, take opportunities in a range of settings.</a:t>
            </a:r>
          </a:p>
          <a:p>
            <a:r>
              <a:rPr lang="en-US" dirty="0"/>
              <a:t>Think about future career plans: consider Sub-specialty placements or taster experience.</a:t>
            </a:r>
          </a:p>
          <a:p>
            <a:r>
              <a:rPr lang="en-US" dirty="0"/>
              <a:t>If wanting to enter subspecialty training in 2023 (will be ST4 or ST5 in 2022/23) start considering your sub-specialty application which will need to be submitted towards the end of 2022. </a:t>
            </a:r>
          </a:p>
          <a:p>
            <a:r>
              <a:rPr lang="en-US" dirty="0"/>
              <a:t>If you will be ST4 in 2022/23 discuss with your ES/TPD </a:t>
            </a:r>
            <a:r>
              <a:rPr lang="en-US" b="1" u="sng" dirty="0"/>
              <a:t>now </a:t>
            </a:r>
            <a:r>
              <a:rPr lang="en-US" dirty="0"/>
              <a:t>what your training pathway will be</a:t>
            </a:r>
            <a:endParaRPr lang="en-US" b="1" u="sng" dirty="0"/>
          </a:p>
          <a:p>
            <a:endParaRPr lang="en-US" dirty="0"/>
          </a:p>
        </p:txBody>
      </p:sp>
    </p:spTree>
    <p:extLst>
      <p:ext uri="{BB962C8B-B14F-4D97-AF65-F5344CB8AC3E}">
        <p14:creationId xmlns:p14="http://schemas.microsoft.com/office/powerpoint/2010/main" val="427339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81ECD-F697-684F-BADF-99758961470E}"/>
              </a:ext>
            </a:extLst>
          </p:cNvPr>
          <p:cNvSpPr>
            <a:spLocks noGrp="1"/>
          </p:cNvSpPr>
          <p:nvPr>
            <p:ph type="title"/>
          </p:nvPr>
        </p:nvSpPr>
        <p:spPr/>
        <p:txBody>
          <a:bodyPr/>
          <a:lstStyle/>
          <a:p>
            <a:r>
              <a:rPr lang="en-US" b="1" dirty="0">
                <a:solidFill>
                  <a:srgbClr val="EF3697"/>
                </a:solidFill>
                <a:latin typeface="Arial" panose="020B0604020202020204" pitchFamily="34" charset="0"/>
                <a:cs typeface="Arial" panose="020B0604020202020204" pitchFamily="34" charset="0"/>
              </a:rPr>
              <a:t>Next steps: College Tutors</a:t>
            </a:r>
          </a:p>
        </p:txBody>
      </p:sp>
      <p:sp>
        <p:nvSpPr>
          <p:cNvPr id="3" name="Content Placeholder 2">
            <a:extLst>
              <a:ext uri="{FF2B5EF4-FFF2-40B4-BE49-F238E27FC236}">
                <a16:creationId xmlns:a16="http://schemas.microsoft.com/office/drawing/2014/main" id="{DB97D8A8-78EF-FD44-B9AD-7FFAD3DF511E}"/>
              </a:ext>
            </a:extLst>
          </p:cNvPr>
          <p:cNvSpPr>
            <a:spLocks noGrp="1"/>
          </p:cNvSpPr>
          <p:nvPr>
            <p:ph idx="1"/>
          </p:nvPr>
        </p:nvSpPr>
        <p:spPr>
          <a:xfrm>
            <a:off x="838200" y="1466492"/>
            <a:ext cx="10515600" cy="5227606"/>
          </a:xfrm>
        </p:spPr>
        <p:txBody>
          <a:bodyPr>
            <a:normAutofit/>
          </a:bodyPr>
          <a:lstStyle/>
          <a:p>
            <a:r>
              <a:rPr lang="en-US" dirty="0"/>
              <a:t>Plan and deliver local events to educate trainees and supervisors</a:t>
            </a:r>
          </a:p>
          <a:p>
            <a:r>
              <a:rPr lang="en-US" dirty="0"/>
              <a:t>Identify local Progress+ champions (trainees and trainers)</a:t>
            </a:r>
          </a:p>
          <a:p>
            <a:r>
              <a:rPr lang="en-US" dirty="0"/>
              <a:t>Identify trainees locally who will be finishing ST4 in summer 2023 and ensure they have early discussions with their Educational Supervisors about their plans for transition. </a:t>
            </a:r>
          </a:p>
          <a:p>
            <a:r>
              <a:rPr lang="en-US" dirty="0"/>
              <a:t>Promote ‘</a:t>
            </a:r>
            <a:r>
              <a:rPr lang="en-US" dirty="0" err="1"/>
              <a:t>Paediatrician</a:t>
            </a:r>
            <a:r>
              <a:rPr lang="en-US" dirty="0"/>
              <a:t> of the Future’ document</a:t>
            </a:r>
          </a:p>
          <a:p>
            <a:r>
              <a:rPr lang="en-US" dirty="0"/>
              <a:t>Promote ‘Principle of the Month’</a:t>
            </a:r>
          </a:p>
          <a:p>
            <a:r>
              <a:rPr lang="en-US" dirty="0"/>
              <a:t>Encourage and enable trainees to develop middle grade capabilities during ST3</a:t>
            </a:r>
          </a:p>
          <a:p>
            <a:r>
              <a:rPr lang="en-US" dirty="0"/>
              <a:t>Develop local teaching from and with related specialties (CAMHS, Public Health, primary care)</a:t>
            </a:r>
          </a:p>
        </p:txBody>
      </p:sp>
    </p:spTree>
    <p:extLst>
      <p:ext uri="{BB962C8B-B14F-4D97-AF65-F5344CB8AC3E}">
        <p14:creationId xmlns:p14="http://schemas.microsoft.com/office/powerpoint/2010/main" val="2760979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81ECD-F697-684F-BADF-99758961470E}"/>
              </a:ext>
            </a:extLst>
          </p:cNvPr>
          <p:cNvSpPr>
            <a:spLocks noGrp="1"/>
          </p:cNvSpPr>
          <p:nvPr>
            <p:ph type="title"/>
          </p:nvPr>
        </p:nvSpPr>
        <p:spPr/>
        <p:txBody>
          <a:bodyPr/>
          <a:lstStyle/>
          <a:p>
            <a:r>
              <a:rPr lang="en-US" b="1" dirty="0">
                <a:solidFill>
                  <a:srgbClr val="EF3697"/>
                </a:solidFill>
                <a:latin typeface="Arial" panose="020B0604020202020204" pitchFamily="34" charset="0"/>
                <a:cs typeface="Arial" panose="020B0604020202020204" pitchFamily="34" charset="0"/>
              </a:rPr>
              <a:t>Next steps: Schools</a:t>
            </a:r>
          </a:p>
        </p:txBody>
      </p:sp>
      <p:sp>
        <p:nvSpPr>
          <p:cNvPr id="3" name="Content Placeholder 2">
            <a:extLst>
              <a:ext uri="{FF2B5EF4-FFF2-40B4-BE49-F238E27FC236}">
                <a16:creationId xmlns:a16="http://schemas.microsoft.com/office/drawing/2014/main" id="{DB97D8A8-78EF-FD44-B9AD-7FFAD3DF511E}"/>
              </a:ext>
            </a:extLst>
          </p:cNvPr>
          <p:cNvSpPr>
            <a:spLocks noGrp="1"/>
          </p:cNvSpPr>
          <p:nvPr>
            <p:ph idx="1"/>
          </p:nvPr>
        </p:nvSpPr>
        <p:spPr>
          <a:xfrm>
            <a:off x="838200" y="1397479"/>
            <a:ext cx="10515600" cy="5095396"/>
          </a:xfrm>
        </p:spPr>
        <p:txBody>
          <a:bodyPr>
            <a:normAutofit/>
          </a:bodyPr>
          <a:lstStyle/>
          <a:p>
            <a:r>
              <a:rPr lang="en-US" dirty="0"/>
              <a:t>Plan local events to educate college tutors, trainees and supervisors</a:t>
            </a:r>
          </a:p>
          <a:p>
            <a:r>
              <a:rPr lang="en-US" dirty="0"/>
              <a:t>Review supervision models and move towards longitudinal supervision where possible.</a:t>
            </a:r>
          </a:p>
          <a:p>
            <a:r>
              <a:rPr lang="en-US" dirty="0"/>
              <a:t>Review placements</a:t>
            </a:r>
          </a:p>
          <a:p>
            <a:r>
              <a:rPr lang="en-US" dirty="0"/>
              <a:t>Work with units and subspecialties to provide Specialty taster experiences</a:t>
            </a:r>
          </a:p>
          <a:p>
            <a:r>
              <a:rPr lang="en-US" dirty="0"/>
              <a:t>TPDs should have </a:t>
            </a:r>
            <a:r>
              <a:rPr lang="en-US" dirty="0" err="1"/>
              <a:t>one:one</a:t>
            </a:r>
            <a:r>
              <a:rPr lang="en-US" dirty="0"/>
              <a:t> meetings with all trainees who will be ST4 in the 2022/23 training year to plan </a:t>
            </a:r>
            <a:r>
              <a:rPr lang="en-US" dirty="0" err="1"/>
              <a:t>individualised</a:t>
            </a:r>
            <a:r>
              <a:rPr lang="en-US" dirty="0"/>
              <a:t> transition plan</a:t>
            </a:r>
          </a:p>
          <a:p>
            <a:r>
              <a:rPr lang="en-US" dirty="0"/>
              <a:t>Consider implications for LTFT trainees or those who are OOP or on Statutory leave</a:t>
            </a:r>
          </a:p>
          <a:p>
            <a:r>
              <a:rPr lang="en-US" dirty="0"/>
              <a:t>Review regional teaching </a:t>
            </a:r>
            <a:r>
              <a:rPr lang="en-US" dirty="0" err="1"/>
              <a:t>programme</a:t>
            </a:r>
            <a:r>
              <a:rPr lang="en-US" dirty="0"/>
              <a:t> to align with Progress+</a:t>
            </a:r>
          </a:p>
        </p:txBody>
      </p:sp>
    </p:spTree>
    <p:extLst>
      <p:ext uri="{BB962C8B-B14F-4D97-AF65-F5344CB8AC3E}">
        <p14:creationId xmlns:p14="http://schemas.microsoft.com/office/powerpoint/2010/main" val="1705511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8731CD11-FFBE-A846-83C2-7B6938CFA8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46"/>
          <a:stretch/>
        </p:blipFill>
        <p:spPr bwMode="auto">
          <a:xfrm>
            <a:off x="1524" y="-3369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A6D7F71-11CD-FF49-BB0E-829EF761CF2F}"/>
              </a:ext>
            </a:extLst>
          </p:cNvPr>
          <p:cNvSpPr/>
          <p:nvPr/>
        </p:nvSpPr>
        <p:spPr>
          <a:xfrm>
            <a:off x="5067514" y="5622697"/>
            <a:ext cx="2056973" cy="1200329"/>
          </a:xfrm>
          <a:prstGeom prst="rect">
            <a:avLst/>
          </a:prstGeom>
          <a:noFill/>
        </p:spPr>
        <p:txBody>
          <a:bodyPr wrap="none" lIns="91440" tIns="45720" rIns="91440" bIns="45720">
            <a:spAutoFit/>
            <a:scene3d>
              <a:camera prst="perspectiveLeft"/>
              <a:lightRig rig="threePt" dir="t"/>
            </a:scene3d>
            <a:sp3d extrusionH="6350">
              <a:bevelT w="38100" h="38100"/>
              <a:contourClr>
                <a:srgbClr val="27477F"/>
              </a:contourClr>
            </a:sp3d>
          </a:bodyPr>
          <a:lstStyle/>
          <a:p>
            <a:pPr algn="ctr"/>
            <a:r>
              <a:rPr lang="en-GB" sz="7200" b="1" dirty="0">
                <a:ln w="13462">
                  <a:noFill/>
                  <a:prstDash val="solid"/>
                </a:ln>
                <a:solidFill>
                  <a:srgbClr val="018EB2"/>
                </a:solidFill>
                <a:effectLst>
                  <a:outerShdw blurRad="50800" dist="166103" dir="19680000" algn="tl" rotWithShape="0">
                    <a:prstClr val="black">
                      <a:alpha val="40000"/>
                    </a:prstClr>
                  </a:outerShdw>
                </a:effectLst>
              </a:rPr>
              <a:t>2023</a:t>
            </a:r>
          </a:p>
        </p:txBody>
      </p:sp>
      <p:sp>
        <p:nvSpPr>
          <p:cNvPr id="2" name="Rectangle 1">
            <a:extLst>
              <a:ext uri="{FF2B5EF4-FFF2-40B4-BE49-F238E27FC236}">
                <a16:creationId xmlns:a16="http://schemas.microsoft.com/office/drawing/2014/main" id="{E97B5681-4A21-4562-AEEB-4EBD717CBFFE}"/>
              </a:ext>
            </a:extLst>
          </p:cNvPr>
          <p:cNvSpPr/>
          <p:nvPr/>
        </p:nvSpPr>
        <p:spPr>
          <a:xfrm>
            <a:off x="958789" y="300492"/>
            <a:ext cx="10821879" cy="1077218"/>
          </a:xfrm>
          <a:prstGeom prst="rect">
            <a:avLst/>
          </a:prstGeom>
        </p:spPr>
        <p:txBody>
          <a:bodyPr wrap="square">
            <a:spAutoFit/>
          </a:bodyPr>
          <a:lstStyle/>
          <a:p>
            <a:pPr algn="ctr"/>
            <a:r>
              <a:rPr lang="en-GB" sz="3200" b="1" dirty="0">
                <a:solidFill>
                  <a:srgbClr val="EF3697"/>
                </a:solidFill>
                <a:latin typeface="Tahoma" panose="020B0604030504040204" pitchFamily="34" charset="0"/>
              </a:rPr>
              <a:t>Progress+ </a:t>
            </a:r>
            <a:r>
              <a:rPr lang="en-GB" sz="3200" b="1" dirty="0">
                <a:solidFill>
                  <a:srgbClr val="000000"/>
                </a:solidFill>
                <a:latin typeface="Tahoma" panose="020B0604030504040204" pitchFamily="34" charset="0"/>
              </a:rPr>
              <a:t>will be implemented in August/September 2023 </a:t>
            </a:r>
            <a:endParaRPr lang="en-GB" sz="3200" b="1" dirty="0"/>
          </a:p>
        </p:txBody>
      </p:sp>
    </p:spTree>
    <p:extLst>
      <p:ext uri="{BB962C8B-B14F-4D97-AF65-F5344CB8AC3E}">
        <p14:creationId xmlns:p14="http://schemas.microsoft.com/office/powerpoint/2010/main" val="2692042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2812211" y="24752"/>
            <a:ext cx="6383547" cy="1152127"/>
          </a:xfrm>
          <a:prstGeom prst="rect">
            <a:avLst/>
          </a:prstGeom>
        </p:spPr>
        <p:txBody>
          <a:bodyPr vert="horz" lIns="91420" tIns="45711" rIns="91420" bIns="45711" rtlCol="0" anchor="ctr">
            <a:normAutofit/>
          </a:bodyPr>
          <a:lstStyle>
            <a:lvl1pPr algn="ctr" defTabSz="914400" rtl="0" eaLnBrk="1" latinLnBrk="0" hangingPunct="1">
              <a:spcBef>
                <a:spcPct val="0"/>
              </a:spcBef>
              <a:buNone/>
              <a:defRPr sz="4400" b="1" kern="1200">
                <a:solidFill>
                  <a:srgbClr val="E83089"/>
                </a:solidFill>
                <a:latin typeface="+mj-lt"/>
                <a:ea typeface="+mj-ea"/>
                <a:cs typeface="+mj-cs"/>
              </a:defRPr>
            </a:lvl1pPr>
          </a:lstStyle>
          <a:p>
            <a:r>
              <a:rPr lang="en-GB" dirty="0">
                <a:solidFill>
                  <a:srgbClr val="EF3697"/>
                </a:solidFill>
                <a:latin typeface="Arial" panose="020B0604020202020204" pitchFamily="34" charset="0"/>
                <a:cs typeface="Arial" panose="020B0604020202020204" pitchFamily="34" charset="0"/>
              </a:rPr>
              <a:t>Progress+ Curriculum </a:t>
            </a:r>
          </a:p>
        </p:txBody>
      </p:sp>
      <p:sp>
        <p:nvSpPr>
          <p:cNvPr id="5" name="Content Placeholder 4"/>
          <p:cNvSpPr>
            <a:spLocks noGrp="1"/>
          </p:cNvSpPr>
          <p:nvPr>
            <p:ph sz="half" idx="2"/>
          </p:nvPr>
        </p:nvSpPr>
        <p:spPr>
          <a:xfrm>
            <a:off x="870013" y="1176879"/>
            <a:ext cx="8970404" cy="4979273"/>
          </a:xfrm>
        </p:spPr>
        <p:txBody>
          <a:bodyPr>
            <a:normAutofit/>
          </a:bodyPr>
          <a:lstStyle/>
          <a:p>
            <a:pPr marL="0" indent="0">
              <a:buNone/>
            </a:pPr>
            <a:r>
              <a:rPr lang="en-GB" b="1" dirty="0"/>
              <a:t>For more details..</a:t>
            </a:r>
          </a:p>
          <a:p>
            <a:r>
              <a:rPr lang="en-GB" dirty="0"/>
              <a:t>Check out our information packed </a:t>
            </a:r>
            <a:r>
              <a:rPr lang="en-GB" b="1" dirty="0"/>
              <a:t>landing page</a:t>
            </a:r>
            <a:r>
              <a:rPr lang="en-GB" dirty="0"/>
              <a:t> on the RCPCH website, devoted to updates and announcements about the move to </a:t>
            </a:r>
            <a:r>
              <a:rPr lang="en-GB" b="1" dirty="0">
                <a:solidFill>
                  <a:srgbClr val="FF00A6"/>
                </a:solidFill>
              </a:rPr>
              <a:t>Progress+.</a:t>
            </a:r>
          </a:p>
          <a:p>
            <a:r>
              <a:rPr lang="en-GB" dirty="0"/>
              <a:t>Just type in ‘</a:t>
            </a:r>
            <a:r>
              <a:rPr lang="en-GB" b="1" dirty="0">
                <a:solidFill>
                  <a:srgbClr val="FF00A6"/>
                </a:solidFill>
              </a:rPr>
              <a:t>Progress+</a:t>
            </a:r>
            <a:r>
              <a:rPr lang="en-GB" dirty="0"/>
              <a:t>’ in the search box on the website to find out more!</a:t>
            </a:r>
          </a:p>
          <a:p>
            <a:r>
              <a:rPr lang="en-GB" dirty="0"/>
              <a:t>For questions and advice email: </a:t>
            </a:r>
            <a:r>
              <a:rPr lang="en-GB" sz="2400" dirty="0">
                <a:hlinkClick r:id="rId3"/>
              </a:rPr>
              <a:t>progress-plus@rcpch.ac.uk</a:t>
            </a:r>
            <a:endParaRPr lang="en-GB" sz="2400" dirty="0"/>
          </a:p>
          <a:p>
            <a:r>
              <a:rPr lang="en-GB" dirty="0"/>
              <a:t>RCPCH Training and Assessment team are very happy to support college tutors or schools with resources, planning or delivery of local events.</a:t>
            </a:r>
          </a:p>
          <a:p>
            <a:pPr lvl="1"/>
            <a:endParaRPr lang="en-GB" dirty="0"/>
          </a:p>
          <a:p>
            <a:pPr marL="457200" lvl="1" indent="0">
              <a:buNone/>
            </a:pPr>
            <a:endParaRPr lang="en-GB" dirty="0"/>
          </a:p>
          <a:p>
            <a:endParaRPr lang="en-GB" dirty="0"/>
          </a:p>
          <a:p>
            <a:pPr lvl="1"/>
            <a:endParaRPr lang="en-US" dirty="0"/>
          </a:p>
          <a:p>
            <a:endParaRPr lang="en-US" dirty="0"/>
          </a:p>
          <a:p>
            <a:endParaRPr lang="en-GB" dirty="0"/>
          </a:p>
          <a:p>
            <a:endParaRPr lang="en-GB" dirty="0"/>
          </a:p>
        </p:txBody>
      </p:sp>
      <p:pic>
        <p:nvPicPr>
          <p:cNvPr id="6" name="Picture 5">
            <a:extLst>
              <a:ext uri="{FF2B5EF4-FFF2-40B4-BE49-F238E27FC236}">
                <a16:creationId xmlns:a16="http://schemas.microsoft.com/office/drawing/2014/main" id="{4347190D-1077-4BF5-B683-677B42C860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5960" y="5651056"/>
            <a:ext cx="2304255" cy="1428886"/>
          </a:xfrm>
          <a:prstGeom prst="rect">
            <a:avLst/>
          </a:prstGeom>
        </p:spPr>
      </p:pic>
    </p:spTree>
    <p:extLst>
      <p:ext uri="{BB962C8B-B14F-4D97-AF65-F5344CB8AC3E}">
        <p14:creationId xmlns:p14="http://schemas.microsoft.com/office/powerpoint/2010/main" val="3659235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A500-CC6E-4869-B017-2329982298D6}"/>
              </a:ext>
            </a:extLst>
          </p:cNvPr>
          <p:cNvSpPr>
            <a:spLocks noGrp="1"/>
          </p:cNvSpPr>
          <p:nvPr>
            <p:ph type="title"/>
          </p:nvPr>
        </p:nvSpPr>
        <p:spPr/>
        <p:txBody>
          <a:bodyPr/>
          <a:lstStyle/>
          <a:p>
            <a:r>
              <a:rPr lang="en-GB"/>
              <a:t>Any questions?</a:t>
            </a:r>
          </a:p>
        </p:txBody>
      </p:sp>
    </p:spTree>
    <p:extLst>
      <p:ext uri="{BB962C8B-B14F-4D97-AF65-F5344CB8AC3E}">
        <p14:creationId xmlns:p14="http://schemas.microsoft.com/office/powerpoint/2010/main" val="4003633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2225406" y="143989"/>
            <a:ext cx="7741187" cy="1152127"/>
          </a:xfrm>
          <a:prstGeom prst="rect">
            <a:avLst/>
          </a:prstGeom>
        </p:spPr>
        <p:txBody>
          <a:bodyPr vert="horz" lIns="91420" tIns="45711" rIns="91420" bIns="45711" rtlCol="0" anchor="ctr">
            <a:normAutofit fontScale="92500"/>
          </a:bodyPr>
          <a:lstStyle>
            <a:lvl1pPr algn="ctr" defTabSz="914400" rtl="0" eaLnBrk="1" latinLnBrk="0" hangingPunct="1">
              <a:spcBef>
                <a:spcPct val="0"/>
              </a:spcBef>
              <a:buNone/>
              <a:defRPr sz="4400" b="1" kern="1200">
                <a:solidFill>
                  <a:srgbClr val="E83089"/>
                </a:solidFill>
                <a:latin typeface="+mj-lt"/>
                <a:ea typeface="+mj-ea"/>
                <a:cs typeface="+mj-cs"/>
              </a:defRPr>
            </a:lvl1pPr>
          </a:lstStyle>
          <a:p>
            <a:r>
              <a:rPr lang="en-GB" sz="4800" dirty="0">
                <a:solidFill>
                  <a:srgbClr val="EF3697"/>
                </a:solidFill>
                <a:latin typeface="Arial" panose="020B0604020202020204" pitchFamily="34" charset="0"/>
                <a:cs typeface="Arial" panose="020B0604020202020204" pitchFamily="34" charset="0"/>
              </a:rPr>
              <a:t>Moving to Progress</a:t>
            </a:r>
            <a:r>
              <a:rPr lang="en-GB" dirty="0">
                <a:solidFill>
                  <a:srgbClr val="EF3697"/>
                </a:solidFill>
                <a:latin typeface="Arial" panose="020B0604020202020204" pitchFamily="34" charset="0"/>
                <a:cs typeface="Arial" panose="020B0604020202020204" pitchFamily="34" charset="0"/>
              </a:rPr>
              <a:t>+: 2023 </a:t>
            </a:r>
          </a:p>
        </p:txBody>
      </p:sp>
      <p:sp>
        <p:nvSpPr>
          <p:cNvPr id="5" name="Content Placeholder 4"/>
          <p:cNvSpPr>
            <a:spLocks noGrp="1"/>
          </p:cNvSpPr>
          <p:nvPr>
            <p:ph sz="half" idx="2"/>
          </p:nvPr>
        </p:nvSpPr>
        <p:spPr>
          <a:xfrm>
            <a:off x="870013" y="1296116"/>
            <a:ext cx="8970404" cy="5070817"/>
          </a:xfrm>
        </p:spPr>
        <p:txBody>
          <a:bodyPr>
            <a:normAutofit fontScale="77500" lnSpcReduction="20000"/>
          </a:bodyPr>
          <a:lstStyle/>
          <a:p>
            <a:pPr marL="0" indent="0">
              <a:buNone/>
            </a:pPr>
            <a:r>
              <a:rPr lang="en-US" sz="3300" b="1" dirty="0">
                <a:latin typeface="+mn-lt"/>
                <a:cs typeface="Arial" panose="020B0604020202020204" pitchFamily="34" charset="0"/>
              </a:rPr>
              <a:t>Structural Change</a:t>
            </a:r>
          </a:p>
          <a:p>
            <a:r>
              <a:rPr lang="en-GB" sz="3300" b="0" dirty="0">
                <a:latin typeface="+mn-lt"/>
                <a:cs typeface="Arial" panose="020B0604020202020204" pitchFamily="34" charset="0"/>
              </a:rPr>
              <a:t>Reduction in the overall indicative length of training from eight to seven years </a:t>
            </a:r>
          </a:p>
          <a:p>
            <a:r>
              <a:rPr lang="en-GB" sz="3300" b="0" dirty="0">
                <a:latin typeface="+mn-lt"/>
                <a:cs typeface="Arial" panose="020B0604020202020204" pitchFamily="34" charset="0"/>
              </a:rPr>
              <a:t>Change to two training levels; Core Paediatrics (Year 1-4) and Specialty Paediatrics (year 5-7)</a:t>
            </a:r>
          </a:p>
          <a:p>
            <a:pPr marL="0" indent="0">
              <a:buNone/>
            </a:pPr>
            <a:endParaRPr lang="en-GB" sz="3300" dirty="0">
              <a:latin typeface="+mn-lt"/>
              <a:cs typeface="Arial" panose="020B0604020202020204" pitchFamily="34" charset="0"/>
            </a:endParaRPr>
          </a:p>
          <a:p>
            <a:pPr marL="0" indent="0">
              <a:buNone/>
            </a:pPr>
            <a:r>
              <a:rPr lang="en-GB" sz="3300" b="1" dirty="0">
                <a:latin typeface="+mn-lt"/>
                <a:cs typeface="Arial" panose="020B0604020202020204" pitchFamily="34" charset="0"/>
              </a:rPr>
              <a:t>Changes with a view to improving flexibility:</a:t>
            </a:r>
          </a:p>
          <a:p>
            <a:r>
              <a:rPr lang="en-GB" sz="3300" b="0" dirty="0">
                <a:latin typeface="+mn-lt"/>
                <a:cs typeface="Arial" panose="020B0604020202020204" pitchFamily="34" charset="0"/>
              </a:rPr>
              <a:t>Embedding capability rather than time-based training</a:t>
            </a:r>
          </a:p>
          <a:p>
            <a:r>
              <a:rPr lang="en-GB" sz="3300" b="0" dirty="0">
                <a:latin typeface="+mn-lt"/>
                <a:cs typeface="Arial" panose="020B0604020202020204" pitchFamily="34" charset="0"/>
              </a:rPr>
              <a:t>Removal of the requirement to do six-month blocks (e.g., neonates, community child health). </a:t>
            </a:r>
          </a:p>
          <a:p>
            <a:r>
              <a:rPr lang="en-GB" sz="3300" b="0" dirty="0">
                <a:latin typeface="+mn-lt"/>
                <a:cs typeface="Arial" panose="020B0604020202020204" pitchFamily="34" charset="0"/>
              </a:rPr>
              <a:t>Mapping of similarities between sub-specialties so trainees can change pathway and count capabilities already achieved </a:t>
            </a:r>
          </a:p>
          <a:p>
            <a:r>
              <a:rPr lang="en-GB" sz="3300" b="0" dirty="0">
                <a:latin typeface="+mn-lt"/>
                <a:cs typeface="Arial" panose="020B0604020202020204" pitchFamily="34" charset="0"/>
              </a:rPr>
              <a:t>Promotion of OOP opportunities</a:t>
            </a:r>
          </a:p>
          <a:p>
            <a:pPr marL="457200" lvl="1" indent="0">
              <a:buNone/>
            </a:pPr>
            <a:endParaRPr lang="en-GB" dirty="0"/>
          </a:p>
          <a:p>
            <a:endParaRPr lang="en-GB" dirty="0"/>
          </a:p>
          <a:p>
            <a:pPr lvl="1"/>
            <a:endParaRPr lang="en-US" dirty="0"/>
          </a:p>
          <a:p>
            <a:endParaRPr lang="en-US" dirty="0"/>
          </a:p>
          <a:p>
            <a:endParaRPr lang="en-GB" dirty="0"/>
          </a:p>
          <a:p>
            <a:endParaRPr lang="en-GB" dirty="0"/>
          </a:p>
        </p:txBody>
      </p:sp>
    </p:spTree>
    <p:extLst>
      <p:ext uri="{BB962C8B-B14F-4D97-AF65-F5344CB8AC3E}">
        <p14:creationId xmlns:p14="http://schemas.microsoft.com/office/powerpoint/2010/main" val="42860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F697115-2D39-6945-AFD6-813A1B68E79B}"/>
              </a:ext>
            </a:extLst>
          </p:cNvPr>
          <p:cNvGraphicFramePr>
            <a:graphicFrameLocks noGrp="1"/>
          </p:cNvGraphicFramePr>
          <p:nvPr>
            <p:extLst>
              <p:ext uri="{D42A27DB-BD31-4B8C-83A1-F6EECF244321}">
                <p14:modId xmlns:p14="http://schemas.microsoft.com/office/powerpoint/2010/main" val="437305530"/>
              </p:ext>
            </p:extLst>
          </p:nvPr>
        </p:nvGraphicFramePr>
        <p:xfrm>
          <a:off x="404680" y="404652"/>
          <a:ext cx="5040000" cy="4785360"/>
        </p:xfrm>
        <a:graphic>
          <a:graphicData uri="http://schemas.openxmlformats.org/drawingml/2006/table">
            <a:tbl>
              <a:tblPr bandRow="1">
                <a:tableStyleId>{5C22544A-7EE6-4342-B048-85BDC9FD1C3A}</a:tableStyleId>
              </a:tblPr>
              <a:tblGrid>
                <a:gridCol w="1260000">
                  <a:extLst>
                    <a:ext uri="{9D8B030D-6E8A-4147-A177-3AD203B41FA5}">
                      <a16:colId xmlns:a16="http://schemas.microsoft.com/office/drawing/2014/main" val="2450808758"/>
                    </a:ext>
                  </a:extLst>
                </a:gridCol>
                <a:gridCol w="1260000">
                  <a:extLst>
                    <a:ext uri="{9D8B030D-6E8A-4147-A177-3AD203B41FA5}">
                      <a16:colId xmlns:a16="http://schemas.microsoft.com/office/drawing/2014/main" val="545555367"/>
                    </a:ext>
                  </a:extLst>
                </a:gridCol>
                <a:gridCol w="1260000">
                  <a:extLst>
                    <a:ext uri="{9D8B030D-6E8A-4147-A177-3AD203B41FA5}">
                      <a16:colId xmlns:a16="http://schemas.microsoft.com/office/drawing/2014/main" val="2668198467"/>
                    </a:ext>
                  </a:extLst>
                </a:gridCol>
                <a:gridCol w="1260000">
                  <a:extLst>
                    <a:ext uri="{9D8B030D-6E8A-4147-A177-3AD203B41FA5}">
                      <a16:colId xmlns:a16="http://schemas.microsoft.com/office/drawing/2014/main" val="2583283849"/>
                    </a:ext>
                  </a:extLst>
                </a:gridCol>
              </a:tblGrid>
              <a:tr h="370800">
                <a:tc gridSpan="4">
                  <a:txBody>
                    <a:bodyPr/>
                    <a:lstStyle/>
                    <a:p>
                      <a:pPr algn="ctr"/>
                      <a:r>
                        <a:rPr lang="en-US" sz="1800" b="1" dirty="0">
                          <a:solidFill>
                            <a:schemeClr val="bg1"/>
                          </a:solidFill>
                        </a:rPr>
                        <a:t>Core Paediatrics</a:t>
                      </a:r>
                    </a:p>
                  </a:txBody>
                  <a:tcPr>
                    <a:lnB w="571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9325769"/>
                  </a:ext>
                </a:extLst>
              </a:tr>
              <a:tr h="306000">
                <a:tc>
                  <a:txBody>
                    <a:bodyPr/>
                    <a:lstStyle/>
                    <a:p>
                      <a:pPr algn="ctr"/>
                      <a:r>
                        <a:rPr lang="en-US" sz="1600" b="1" dirty="0">
                          <a:solidFill>
                            <a:schemeClr val="bg1"/>
                          </a:solidFill>
                        </a:rPr>
                        <a:t>ST1</a:t>
                      </a:r>
                    </a:p>
                  </a:txBody>
                  <a:tcPr anchor="ctr">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rPr>
                        <a:t>ST2</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rPr>
                        <a:t>ST3</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rPr>
                        <a:t>ST4</a:t>
                      </a:r>
                    </a:p>
                  </a:txBody>
                  <a:tcPr>
                    <a:lnL w="7620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099889082"/>
                  </a:ext>
                </a:extLst>
              </a:tr>
              <a:tr h="306000">
                <a:tc>
                  <a:txBody>
                    <a:bodyPr/>
                    <a:lstStyle/>
                    <a:p>
                      <a:pPr algn="ctr"/>
                      <a:r>
                        <a:rPr lang="en-US" sz="1600" b="1" dirty="0">
                          <a:solidFill>
                            <a:schemeClr val="bg1"/>
                          </a:solidFill>
                        </a:rPr>
                        <a:t>Tier 1</a:t>
                      </a:r>
                    </a:p>
                  </a:txBody>
                  <a:tcPr anchor="ctr">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60000"/>
                        <a:lumOff val="40000"/>
                      </a:schemeClr>
                    </a:solidFill>
                  </a:tcPr>
                </a:tc>
                <a:tc gridSpan="2">
                  <a:txBody>
                    <a:bodyPr/>
                    <a:lstStyle/>
                    <a:p>
                      <a:pPr algn="ctr"/>
                      <a:r>
                        <a:rPr lang="en-US" sz="1600" b="1" dirty="0">
                          <a:solidFill>
                            <a:schemeClr val="bg1"/>
                          </a:solidFill>
                        </a:rPr>
                        <a:t>Transition to tier 2</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gradFill flip="none" rotWithShape="1">
                      <a:gsLst>
                        <a:gs pos="0">
                          <a:schemeClr val="accent1">
                            <a:lumMod val="60000"/>
                            <a:lumOff val="40000"/>
                          </a:schemeClr>
                        </a:gs>
                        <a:gs pos="100000">
                          <a:schemeClr val="accent1"/>
                        </a:gs>
                      </a:gsLst>
                      <a:lin ang="0" scaled="1"/>
                      <a:tileRect/>
                    </a:gradFill>
                  </a:tcPr>
                </a:tc>
                <a:tc hMerge="1">
                  <a:txBody>
                    <a:bodyPr/>
                    <a:lstStyle/>
                    <a:p>
                      <a:pPr algn="ctr"/>
                      <a:endParaRPr lang="en-US" sz="1400" b="1"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rPr>
                        <a:t>Tier 2</a:t>
                      </a:r>
                    </a:p>
                  </a:txBody>
                  <a:tcPr>
                    <a:lnL w="7620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107962721"/>
                  </a:ext>
                </a:extLst>
              </a:tr>
              <a:tr h="3744000">
                <a:tc gridSpan="3">
                  <a:txBody>
                    <a:bodyPr/>
                    <a:lstStyle/>
                    <a:p>
                      <a:r>
                        <a:rPr lang="en-US" sz="1600" b="1" dirty="0">
                          <a:solidFill>
                            <a:srgbClr val="002060"/>
                          </a:solidFill>
                        </a:rPr>
                        <a:t>New Core Training Programme</a:t>
                      </a:r>
                    </a:p>
                    <a:p>
                      <a:endParaRPr lang="en-US" sz="1400" dirty="0"/>
                    </a:p>
                    <a:p>
                      <a:r>
                        <a:rPr lang="en-US" sz="1400" dirty="0"/>
                        <a:t>Core curricular capabilities in General Paediatrics, Neonatology, Integrated (Primary/Secondary) Care, Public Health, Community Child Health, Child &amp; Adolescent Mental Health</a:t>
                      </a:r>
                    </a:p>
                    <a:p>
                      <a:endParaRPr lang="en-US" sz="1400" dirty="0"/>
                    </a:p>
                    <a:p>
                      <a:r>
                        <a:rPr lang="en-US" sz="1400" dirty="0"/>
                        <a:t>Includes sub-specialty placements</a:t>
                      </a:r>
                    </a:p>
                    <a:p>
                      <a:endParaRPr lang="en-US" sz="1400" dirty="0"/>
                    </a:p>
                    <a:p>
                      <a:r>
                        <a:rPr lang="en-US" sz="1400" dirty="0"/>
                        <a:t>Trainees will transition to tier 2 working by the end of ST3, with suitable support, supervision and assessment.</a:t>
                      </a:r>
                    </a:p>
                    <a:p>
                      <a:endParaRPr lang="en-US" sz="1400" dirty="0"/>
                    </a:p>
                  </a:txBody>
                  <a:tcPr marL="127440" marR="127440" anchor="ctr">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hMerge="1">
                  <a:txBody>
                    <a:bodyPr/>
                    <a:lstStyle/>
                    <a:p>
                      <a:endParaRPr lang="en-US"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hMerge="1">
                  <a:txBody>
                    <a:bodyPr/>
                    <a:lstStyle/>
                    <a:p>
                      <a:endParaRPr lang="en-US" sz="1400" dirty="0"/>
                    </a:p>
                  </a:txBody>
                  <a:tcPr marL="127440" marR="127440" anchor="ct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ST4 trainees will be 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tier 2 rota.</a:t>
                      </a:r>
                    </a:p>
                    <a:p>
                      <a:endParaRPr lang="en-US" dirty="0"/>
                    </a:p>
                  </a:txBody>
                  <a:tcPr marL="127440" marR="127440" anchor="ctr">
                    <a:lnL w="7620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85501860"/>
                  </a:ext>
                </a:extLst>
              </a:tr>
            </a:tbl>
          </a:graphicData>
        </a:graphic>
      </p:graphicFrame>
      <p:sp>
        <p:nvSpPr>
          <p:cNvPr id="26" name="Up Arrow 25">
            <a:extLst>
              <a:ext uri="{FF2B5EF4-FFF2-40B4-BE49-F238E27FC236}">
                <a16:creationId xmlns:a16="http://schemas.microsoft.com/office/drawing/2014/main" id="{35051AA0-C156-2E46-8676-58545703958A}"/>
              </a:ext>
            </a:extLst>
          </p:cNvPr>
          <p:cNvSpPr/>
          <p:nvPr/>
        </p:nvSpPr>
        <p:spPr>
          <a:xfrm>
            <a:off x="4098436" y="5213896"/>
            <a:ext cx="180692" cy="285349"/>
          </a:xfrm>
          <a:prstGeom prst="upArrow">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white"/>
              </a:solidFill>
            </a:endParaRPr>
          </a:p>
        </p:txBody>
      </p:sp>
      <p:sp>
        <p:nvSpPr>
          <p:cNvPr id="27" name="Text Box 9">
            <a:extLst>
              <a:ext uri="{FF2B5EF4-FFF2-40B4-BE49-F238E27FC236}">
                <a16:creationId xmlns:a16="http://schemas.microsoft.com/office/drawing/2014/main" id="{FDE50DEB-DD47-264C-8BDE-03804FFEA434}"/>
              </a:ext>
            </a:extLst>
          </p:cNvPr>
          <p:cNvSpPr txBox="1"/>
          <p:nvPr/>
        </p:nvSpPr>
        <p:spPr>
          <a:xfrm>
            <a:off x="3811309" y="5567927"/>
            <a:ext cx="754945" cy="401648"/>
          </a:xfrm>
          <a:prstGeom prst="rect">
            <a:avLst/>
          </a:prstGeom>
          <a:solidFill>
            <a:schemeClr val="tx1">
              <a:lumMod val="65000"/>
              <a:lumOff val="35000"/>
            </a:schemeClr>
          </a:solidFill>
          <a:ln>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200" b="1" dirty="0">
                <a:solidFill>
                  <a:schemeClr val="bg1"/>
                </a:solidFill>
                <a:ea typeface="Calibri" charset="0"/>
                <a:cs typeface="Times New Roman" charset="0"/>
              </a:rPr>
              <a:t>MRCPCH Theory</a:t>
            </a:r>
          </a:p>
        </p:txBody>
      </p:sp>
      <p:sp>
        <p:nvSpPr>
          <p:cNvPr id="29" name="Text Box 11">
            <a:extLst>
              <a:ext uri="{FF2B5EF4-FFF2-40B4-BE49-F238E27FC236}">
                <a16:creationId xmlns:a16="http://schemas.microsoft.com/office/drawing/2014/main" id="{DE0AA581-305C-8F4D-B8F9-DB0FF1C42AA2}"/>
              </a:ext>
            </a:extLst>
          </p:cNvPr>
          <p:cNvSpPr txBox="1"/>
          <p:nvPr/>
        </p:nvSpPr>
        <p:spPr>
          <a:xfrm>
            <a:off x="5036113" y="5567927"/>
            <a:ext cx="754945" cy="401648"/>
          </a:xfrm>
          <a:prstGeom prst="rect">
            <a:avLst/>
          </a:prstGeom>
          <a:solidFill>
            <a:schemeClr val="tx1">
              <a:lumMod val="65000"/>
              <a:lumOff val="35000"/>
            </a:schemeClr>
          </a:solidFill>
          <a:ln>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72000" rIns="0" bIns="72000" numCol="1" spcCol="0" rtlCol="0" fromWordArt="0" anchor="ctr" anchorCtr="0" forceAA="0" compatLnSpc="1">
            <a:prstTxWarp prst="textNoShape">
              <a:avLst/>
            </a:prstTxWarp>
            <a:noAutofit/>
          </a:bodyPr>
          <a:lstStyle/>
          <a:p>
            <a:pPr algn="ctr"/>
            <a:r>
              <a:rPr lang="en-GB" sz="1200" b="1" dirty="0">
                <a:solidFill>
                  <a:schemeClr val="bg1"/>
                </a:solidFill>
                <a:ea typeface="Calibri" charset="0"/>
                <a:cs typeface="Times New Roman" charset="0"/>
              </a:rPr>
              <a:t>MRCPCH</a:t>
            </a:r>
          </a:p>
          <a:p>
            <a:pPr algn="ctr"/>
            <a:r>
              <a:rPr lang="en-GB" sz="1200" b="1" dirty="0">
                <a:solidFill>
                  <a:schemeClr val="bg1"/>
                </a:solidFill>
                <a:ea typeface="Calibri" charset="0"/>
                <a:cs typeface="Times New Roman" charset="0"/>
              </a:rPr>
              <a:t>Clinical</a:t>
            </a:r>
            <a:r>
              <a:rPr lang="en-US" sz="1200" b="1" dirty="0">
                <a:solidFill>
                  <a:schemeClr val="bg1"/>
                </a:solidFill>
                <a:ea typeface="Calibri" charset="0"/>
                <a:cs typeface="Times New Roman" charset="0"/>
              </a:rPr>
              <a:t> </a:t>
            </a:r>
            <a:endParaRPr lang="en-GB" sz="1200" b="1" dirty="0">
              <a:solidFill>
                <a:schemeClr val="bg1"/>
              </a:solidFill>
              <a:ea typeface="Calibri" charset="0"/>
              <a:cs typeface="Times New Roman" charset="0"/>
            </a:endParaRPr>
          </a:p>
        </p:txBody>
      </p:sp>
      <p:sp>
        <p:nvSpPr>
          <p:cNvPr id="34" name="Up Arrow 33">
            <a:extLst>
              <a:ext uri="{FF2B5EF4-FFF2-40B4-BE49-F238E27FC236}">
                <a16:creationId xmlns:a16="http://schemas.microsoft.com/office/drawing/2014/main" id="{2C3D1CC2-5F34-4148-B600-05A4A97BA1B0}"/>
              </a:ext>
            </a:extLst>
          </p:cNvPr>
          <p:cNvSpPr/>
          <p:nvPr/>
        </p:nvSpPr>
        <p:spPr>
          <a:xfrm>
            <a:off x="5339019" y="5213748"/>
            <a:ext cx="180692" cy="285349"/>
          </a:xfrm>
          <a:prstGeom prst="upArrow">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white"/>
              </a:solidFill>
            </a:endParaRPr>
          </a:p>
        </p:txBody>
      </p:sp>
      <p:sp>
        <p:nvSpPr>
          <p:cNvPr id="35" name="Text Box 11">
            <a:extLst>
              <a:ext uri="{FF2B5EF4-FFF2-40B4-BE49-F238E27FC236}">
                <a16:creationId xmlns:a16="http://schemas.microsoft.com/office/drawing/2014/main" id="{AA2E8649-43FB-1449-96BF-F3F6E52927FE}"/>
              </a:ext>
            </a:extLst>
          </p:cNvPr>
          <p:cNvSpPr txBox="1"/>
          <p:nvPr/>
        </p:nvSpPr>
        <p:spPr>
          <a:xfrm>
            <a:off x="8341082" y="5577736"/>
            <a:ext cx="754945" cy="401648"/>
          </a:xfrm>
          <a:prstGeom prst="rect">
            <a:avLst/>
          </a:prstGeom>
          <a:solidFill>
            <a:schemeClr val="tx1">
              <a:lumMod val="65000"/>
              <a:lumOff val="35000"/>
            </a:schemeClr>
          </a:solidFill>
          <a:ln>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72000" rIns="0" bIns="72000" numCol="1" spcCol="0" rtlCol="0" fromWordArt="0" anchor="ctr" anchorCtr="0" forceAA="0" compatLnSpc="1">
            <a:prstTxWarp prst="textNoShape">
              <a:avLst/>
            </a:prstTxWarp>
            <a:noAutofit/>
          </a:bodyPr>
          <a:lstStyle/>
          <a:p>
            <a:pPr algn="ctr"/>
            <a:r>
              <a:rPr lang="en-GB" sz="1400" b="1" dirty="0">
                <a:solidFill>
                  <a:schemeClr val="bg1"/>
                </a:solidFill>
                <a:ea typeface="Calibri" charset="0"/>
                <a:cs typeface="Times New Roman" charset="0"/>
              </a:rPr>
              <a:t>START</a:t>
            </a:r>
          </a:p>
        </p:txBody>
      </p:sp>
      <p:sp>
        <p:nvSpPr>
          <p:cNvPr id="36" name="Up Arrow 35">
            <a:extLst>
              <a:ext uri="{FF2B5EF4-FFF2-40B4-BE49-F238E27FC236}">
                <a16:creationId xmlns:a16="http://schemas.microsoft.com/office/drawing/2014/main" id="{E202702F-AAEC-E54E-AFC1-E2E928115F51}"/>
              </a:ext>
            </a:extLst>
          </p:cNvPr>
          <p:cNvSpPr/>
          <p:nvPr/>
        </p:nvSpPr>
        <p:spPr>
          <a:xfrm>
            <a:off x="8628209" y="5223557"/>
            <a:ext cx="180692" cy="285349"/>
          </a:xfrm>
          <a:prstGeom prst="upArrow">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white"/>
              </a:solidFill>
            </a:endParaRPr>
          </a:p>
        </p:txBody>
      </p:sp>
      <p:sp>
        <p:nvSpPr>
          <p:cNvPr id="40" name="Up Arrow 39">
            <a:extLst>
              <a:ext uri="{FF2B5EF4-FFF2-40B4-BE49-F238E27FC236}">
                <a16:creationId xmlns:a16="http://schemas.microsoft.com/office/drawing/2014/main" id="{F0A60634-B905-7F44-BA9E-FFC369BC8446}"/>
              </a:ext>
            </a:extLst>
          </p:cNvPr>
          <p:cNvSpPr/>
          <p:nvPr/>
        </p:nvSpPr>
        <p:spPr>
          <a:xfrm>
            <a:off x="6752853" y="5218982"/>
            <a:ext cx="180692" cy="285349"/>
          </a:xfrm>
          <a:prstGeom prst="upArrow">
            <a:avLst/>
          </a:prstGeom>
          <a:solidFill>
            <a:schemeClr val="tx1">
              <a:lumMod val="65000"/>
              <a:lumOff val="35000"/>
              <a:alpha val="30000"/>
            </a:schemeClr>
          </a:solidFill>
          <a:ln>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white"/>
              </a:solidFill>
            </a:endParaRPr>
          </a:p>
        </p:txBody>
      </p:sp>
      <p:sp>
        <p:nvSpPr>
          <p:cNvPr id="41" name="Text Box 11">
            <a:extLst>
              <a:ext uri="{FF2B5EF4-FFF2-40B4-BE49-F238E27FC236}">
                <a16:creationId xmlns:a16="http://schemas.microsoft.com/office/drawing/2014/main" id="{87DA7E5F-9D3C-1449-99CB-2C664F7C86FF}"/>
              </a:ext>
            </a:extLst>
          </p:cNvPr>
          <p:cNvSpPr txBox="1"/>
          <p:nvPr/>
        </p:nvSpPr>
        <p:spPr>
          <a:xfrm>
            <a:off x="6465726" y="5567927"/>
            <a:ext cx="754945" cy="401648"/>
          </a:xfrm>
          <a:prstGeom prst="rect">
            <a:avLst/>
          </a:prstGeom>
          <a:solidFill>
            <a:schemeClr val="tx1">
              <a:lumMod val="65000"/>
              <a:lumOff val="35000"/>
              <a:alpha val="30000"/>
            </a:schemeClr>
          </a:solidFill>
          <a:ln>
            <a:solidFill>
              <a:schemeClr val="tx1">
                <a:alpha val="30000"/>
              </a:scheme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72000" rIns="0" bIns="72000" numCol="1" spcCol="0" rtlCol="0" fromWordArt="0" anchor="ctr" anchorCtr="0" forceAA="0" compatLnSpc="1">
            <a:prstTxWarp prst="textNoShape">
              <a:avLst/>
            </a:prstTxWarp>
            <a:noAutofit/>
          </a:bodyPr>
          <a:lstStyle/>
          <a:p>
            <a:pPr algn="ctr"/>
            <a:r>
              <a:rPr lang="en-GB" sz="1200" b="1" dirty="0">
                <a:solidFill>
                  <a:schemeClr val="bg1"/>
                </a:solidFill>
                <a:ea typeface="Calibri" charset="0"/>
                <a:cs typeface="Times New Roman" charset="0"/>
              </a:rPr>
              <a:t>MRCPCH</a:t>
            </a:r>
          </a:p>
          <a:p>
            <a:pPr algn="ctr"/>
            <a:r>
              <a:rPr lang="en-GB" sz="1200" b="1" dirty="0">
                <a:solidFill>
                  <a:schemeClr val="bg1"/>
                </a:solidFill>
                <a:ea typeface="Calibri" charset="0"/>
                <a:cs typeface="Times New Roman" charset="0"/>
              </a:rPr>
              <a:t>Clinical</a:t>
            </a:r>
            <a:r>
              <a:rPr lang="en-US" sz="1200" b="1">
                <a:solidFill>
                  <a:schemeClr val="bg1"/>
                </a:solidFill>
                <a:ea typeface="Calibri" charset="0"/>
                <a:cs typeface="Times New Roman" charset="0"/>
              </a:rPr>
              <a:t> </a:t>
            </a:r>
            <a:endParaRPr lang="en-GB" sz="1200" b="1" dirty="0">
              <a:solidFill>
                <a:schemeClr val="bg1"/>
              </a:solidFill>
              <a:ea typeface="Calibri" charset="0"/>
              <a:cs typeface="Times New Roman" charset="0"/>
            </a:endParaRPr>
          </a:p>
        </p:txBody>
      </p:sp>
      <p:cxnSp>
        <p:nvCxnSpPr>
          <p:cNvPr id="16" name="Straight Connector 15">
            <a:extLst>
              <a:ext uri="{FF2B5EF4-FFF2-40B4-BE49-F238E27FC236}">
                <a16:creationId xmlns:a16="http://schemas.microsoft.com/office/drawing/2014/main" id="{3FC6FFCC-807B-6041-8962-DD6172EF4A34}"/>
              </a:ext>
            </a:extLst>
          </p:cNvPr>
          <p:cNvCxnSpPr/>
          <p:nvPr/>
        </p:nvCxnSpPr>
        <p:spPr>
          <a:xfrm>
            <a:off x="5583564" y="5567927"/>
            <a:ext cx="876570" cy="0"/>
          </a:xfrm>
          <a:prstGeom prst="line">
            <a:avLst/>
          </a:prstGeom>
          <a:ln w="127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B7F45C6-35C1-3A48-A2CC-B22B1FBBE4DF}"/>
              </a:ext>
            </a:extLst>
          </p:cNvPr>
          <p:cNvCxnSpPr/>
          <p:nvPr/>
        </p:nvCxnSpPr>
        <p:spPr>
          <a:xfrm>
            <a:off x="5583564" y="5969575"/>
            <a:ext cx="876570" cy="0"/>
          </a:xfrm>
          <a:prstGeom prst="line">
            <a:avLst/>
          </a:prstGeom>
          <a:ln w="127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C1A527CA-08CA-4440-B852-CCF195ACC0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88594" y="6217648"/>
            <a:ext cx="1255601" cy="613019"/>
          </a:xfrm>
          <a:prstGeom prst="rect">
            <a:avLst/>
          </a:prstGeom>
        </p:spPr>
      </p:pic>
      <p:sp>
        <p:nvSpPr>
          <p:cNvPr id="23" name="Rectangle 22">
            <a:extLst>
              <a:ext uri="{FF2B5EF4-FFF2-40B4-BE49-F238E27FC236}">
                <a16:creationId xmlns:a16="http://schemas.microsoft.com/office/drawing/2014/main" id="{2C9BD43F-696A-F14E-A5EC-D82AD7173CC0}"/>
              </a:ext>
            </a:extLst>
          </p:cNvPr>
          <p:cNvSpPr/>
          <p:nvPr/>
        </p:nvSpPr>
        <p:spPr>
          <a:xfrm>
            <a:off x="10774760" y="2141822"/>
            <a:ext cx="1083268" cy="48781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CCT Paediatrics</a:t>
            </a:r>
          </a:p>
        </p:txBody>
      </p:sp>
      <p:sp>
        <p:nvSpPr>
          <p:cNvPr id="24" name="Rectangle 23">
            <a:extLst>
              <a:ext uri="{FF2B5EF4-FFF2-40B4-BE49-F238E27FC236}">
                <a16:creationId xmlns:a16="http://schemas.microsoft.com/office/drawing/2014/main" id="{7CE8F3E7-8326-9D46-B0AD-E5E6AEF77F80}"/>
              </a:ext>
            </a:extLst>
          </p:cNvPr>
          <p:cNvSpPr/>
          <p:nvPr/>
        </p:nvSpPr>
        <p:spPr>
          <a:xfrm>
            <a:off x="10774761" y="2563458"/>
            <a:ext cx="1092918" cy="386221"/>
          </a:xfrm>
          <a:prstGeom prst="rect">
            <a:avLst/>
          </a:prstGeom>
          <a:solidFill>
            <a:srgbClr val="FFD7D6"/>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C00000"/>
                </a:solidFill>
              </a:rPr>
              <a:t>SPIN </a:t>
            </a:r>
            <a:r>
              <a:rPr lang="en-US" sz="1200" dirty="0">
                <a:solidFill>
                  <a:srgbClr val="C00000"/>
                </a:solidFill>
              </a:rPr>
              <a:t>(If done)</a:t>
            </a:r>
            <a:endParaRPr lang="en-US" sz="1400" dirty="0">
              <a:solidFill>
                <a:srgbClr val="C00000"/>
              </a:solidFill>
            </a:endParaRPr>
          </a:p>
        </p:txBody>
      </p:sp>
      <p:sp>
        <p:nvSpPr>
          <p:cNvPr id="25" name="Rectangle 24">
            <a:extLst>
              <a:ext uri="{FF2B5EF4-FFF2-40B4-BE49-F238E27FC236}">
                <a16:creationId xmlns:a16="http://schemas.microsoft.com/office/drawing/2014/main" id="{96B5858D-FCD8-924D-B5B6-130256F5947F}"/>
              </a:ext>
            </a:extLst>
          </p:cNvPr>
          <p:cNvSpPr/>
          <p:nvPr/>
        </p:nvSpPr>
        <p:spPr>
          <a:xfrm>
            <a:off x="10779401" y="3752744"/>
            <a:ext cx="1083268" cy="48781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CCT Paediatrics</a:t>
            </a:r>
          </a:p>
        </p:txBody>
      </p:sp>
      <p:sp>
        <p:nvSpPr>
          <p:cNvPr id="37" name="Rectangle 36">
            <a:extLst>
              <a:ext uri="{FF2B5EF4-FFF2-40B4-BE49-F238E27FC236}">
                <a16:creationId xmlns:a16="http://schemas.microsoft.com/office/drawing/2014/main" id="{4E7A5AC2-C059-F847-8F36-D30A2A6B7D16}"/>
              </a:ext>
            </a:extLst>
          </p:cNvPr>
          <p:cNvSpPr/>
          <p:nvPr/>
        </p:nvSpPr>
        <p:spPr>
          <a:xfrm>
            <a:off x="10777976" y="4294542"/>
            <a:ext cx="1083268" cy="323914"/>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US" sz="1200" dirty="0">
                <a:solidFill>
                  <a:schemeClr val="bg1"/>
                </a:solidFill>
              </a:rPr>
              <a:t>(Sub-specialty)</a:t>
            </a:r>
          </a:p>
        </p:txBody>
      </p:sp>
      <p:graphicFrame>
        <p:nvGraphicFramePr>
          <p:cNvPr id="38" name="Table 37">
            <a:extLst>
              <a:ext uri="{FF2B5EF4-FFF2-40B4-BE49-F238E27FC236}">
                <a16:creationId xmlns:a16="http://schemas.microsoft.com/office/drawing/2014/main" id="{CE1A353A-4D45-F340-A069-E28AEE5DDB68}"/>
              </a:ext>
            </a:extLst>
          </p:cNvPr>
          <p:cNvGraphicFramePr>
            <a:graphicFrameLocks noGrp="1"/>
          </p:cNvGraphicFramePr>
          <p:nvPr>
            <p:extLst>
              <p:ext uri="{D42A27DB-BD31-4B8C-83A1-F6EECF244321}">
                <p14:modId xmlns:p14="http://schemas.microsoft.com/office/powerpoint/2010/main" val="2778556399"/>
              </p:ext>
            </p:extLst>
          </p:nvPr>
        </p:nvGraphicFramePr>
        <p:xfrm>
          <a:off x="6843199" y="399651"/>
          <a:ext cx="3780000" cy="478160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310389441"/>
                    </a:ext>
                  </a:extLst>
                </a:gridCol>
                <a:gridCol w="1260000">
                  <a:extLst>
                    <a:ext uri="{9D8B030D-6E8A-4147-A177-3AD203B41FA5}">
                      <a16:colId xmlns:a16="http://schemas.microsoft.com/office/drawing/2014/main" val="8535514"/>
                    </a:ext>
                  </a:extLst>
                </a:gridCol>
                <a:gridCol w="1260000">
                  <a:extLst>
                    <a:ext uri="{9D8B030D-6E8A-4147-A177-3AD203B41FA5}">
                      <a16:colId xmlns:a16="http://schemas.microsoft.com/office/drawing/2014/main" val="3565794586"/>
                    </a:ext>
                  </a:extLst>
                </a:gridCol>
              </a:tblGrid>
              <a:tr h="367200">
                <a:tc gridSpan="3">
                  <a:txBody>
                    <a:bodyPr/>
                    <a:lstStyle/>
                    <a:p>
                      <a:pPr algn="ctr"/>
                      <a:r>
                        <a:rPr lang="en-US" dirty="0"/>
                        <a:t>Specialty Paediatrics</a:t>
                      </a:r>
                    </a:p>
                  </a:txBody>
                  <a:tcPr anchor="ctr">
                    <a:lnB w="76200" cap="flat" cmpd="sng" algn="ctr">
                      <a:solidFill>
                        <a:schemeClr val="bg1"/>
                      </a:solidFill>
                      <a:prstDash val="solid"/>
                      <a:round/>
                      <a:headEnd type="none" w="med" len="med"/>
                      <a:tailEnd type="none" w="med" len="med"/>
                    </a:lnB>
                    <a:solidFill>
                      <a:schemeClr val="accent6">
                        <a:lumMod val="5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75278002"/>
                  </a:ext>
                </a:extLst>
              </a:tr>
              <a:tr h="334800">
                <a:tc>
                  <a:txBody>
                    <a:bodyPr/>
                    <a:lstStyle/>
                    <a:p>
                      <a:pPr algn="ctr"/>
                      <a:r>
                        <a:rPr lang="en-US" sz="1600" b="1" dirty="0">
                          <a:solidFill>
                            <a:schemeClr val="bg1"/>
                          </a:solidFill>
                        </a:rPr>
                        <a:t>ST5</a:t>
                      </a: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accent6">
                        <a:lumMod val="75000"/>
                      </a:schemeClr>
                    </a:solidFill>
                  </a:tcPr>
                </a:tc>
                <a:tc>
                  <a:txBody>
                    <a:bodyPr/>
                    <a:lstStyle/>
                    <a:p>
                      <a:pPr algn="ctr"/>
                      <a:r>
                        <a:rPr lang="en-US" sz="1600" b="1" dirty="0">
                          <a:solidFill>
                            <a:schemeClr val="bg1"/>
                          </a:solidFill>
                        </a:rPr>
                        <a:t>ST6</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accent6">
                        <a:lumMod val="75000"/>
                      </a:schemeClr>
                    </a:solidFill>
                  </a:tcPr>
                </a:tc>
                <a:tc>
                  <a:txBody>
                    <a:bodyPr/>
                    <a:lstStyle/>
                    <a:p>
                      <a:pPr algn="ctr"/>
                      <a:r>
                        <a:rPr lang="en-US" sz="1600" b="1" dirty="0">
                          <a:solidFill>
                            <a:schemeClr val="bg1"/>
                          </a:solidFill>
                        </a:rPr>
                        <a:t>ST7</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543793303"/>
                  </a:ext>
                </a:extLst>
              </a:tr>
              <a:tr h="324000">
                <a:tc gridSpan="3">
                  <a:txBody>
                    <a:bodyPr/>
                    <a:lstStyle/>
                    <a:p>
                      <a:pPr algn="ctr"/>
                      <a:endParaRPr lang="en-US" sz="200" b="0" dirty="0">
                        <a:solidFill>
                          <a:schemeClr val="tx1"/>
                        </a:solidFill>
                      </a:endParaRPr>
                    </a:p>
                  </a:txBody>
                  <a:tcPr anchor="ctr">
                    <a:lnL w="12700" cmpd="sng">
                      <a:noFill/>
                    </a:lnL>
                    <a:lnR w="12700" cmpd="sng">
                      <a:noFill/>
                    </a:lnR>
                    <a:lnT w="76200" cap="flat" cmpd="sng" algn="ctr">
                      <a:no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0481105"/>
                  </a:ext>
                </a:extLst>
              </a:tr>
              <a:tr h="370840">
                <a:tc gridSpan="3">
                  <a:txBody>
                    <a:bodyPr/>
                    <a:lstStyle/>
                    <a:p>
                      <a:pPr algn="ctr"/>
                      <a:r>
                        <a:rPr lang="en-US" sz="1400" b="0" dirty="0">
                          <a:solidFill>
                            <a:schemeClr val="tx1"/>
                          </a:solidFill>
                        </a:rPr>
                        <a:t>All trainees follow the Generic Syllabus plus one of the specific syllabi below:</a:t>
                      </a:r>
                    </a:p>
                  </a:txBody>
                  <a:tcPr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757916079"/>
                  </a:ext>
                </a:extLst>
              </a:tr>
              <a:tr h="252000">
                <a:tc>
                  <a:txBody>
                    <a:bodyPr/>
                    <a:lstStyle/>
                    <a:p>
                      <a:endParaRPr lang="en-US" sz="200" dirty="0"/>
                    </a:p>
                  </a:txBody>
                  <a:tcPr anchor="ctr">
                    <a:lnT w="6350" cap="flat" cmpd="sng" algn="ctr">
                      <a:solidFill>
                        <a:schemeClr val="accent6">
                          <a:lumMod val="75000"/>
                        </a:schemeClr>
                      </a:solidFill>
                      <a:prstDash val="solid"/>
                      <a:round/>
                      <a:headEnd type="none" w="med" len="med"/>
                      <a:tailEnd type="none" w="med" len="med"/>
                    </a:lnT>
                    <a:lnB w="12700" cmpd="sng">
                      <a:noFill/>
                    </a:lnB>
                    <a:noFill/>
                  </a:tcPr>
                </a:tc>
                <a:tc>
                  <a:txBody>
                    <a:bodyPr/>
                    <a:lstStyle/>
                    <a:p>
                      <a:endParaRPr lang="en-US" sz="200" dirty="0"/>
                    </a:p>
                  </a:txBody>
                  <a:tcPr anchor="ctr">
                    <a:lnT w="6350" cap="flat" cmpd="sng" algn="ctr">
                      <a:solidFill>
                        <a:schemeClr val="accent6">
                          <a:lumMod val="75000"/>
                        </a:schemeClr>
                      </a:solidFill>
                      <a:prstDash val="solid"/>
                      <a:round/>
                      <a:headEnd type="none" w="med" len="med"/>
                      <a:tailEnd type="none" w="med" len="med"/>
                    </a:lnT>
                    <a:lnB w="12700" cmpd="sng">
                      <a:noFill/>
                    </a:lnB>
                    <a:noFill/>
                  </a:tcPr>
                </a:tc>
                <a:tc>
                  <a:txBody>
                    <a:bodyPr/>
                    <a:lstStyle/>
                    <a:p>
                      <a:endParaRPr lang="en-US" sz="200" dirty="0"/>
                    </a:p>
                  </a:txBody>
                  <a:tcPr anchor="ctr">
                    <a:lnT w="6350" cap="flat" cmpd="sng" algn="ctr">
                      <a:solidFill>
                        <a:schemeClr val="accent6">
                          <a:lumMod val="75000"/>
                        </a:schemeClr>
                      </a:solidFill>
                      <a:prstDash val="solid"/>
                      <a:round/>
                      <a:headEnd type="none" w="med" len="med"/>
                      <a:tailEnd type="none" w="med" len="med"/>
                    </a:lnT>
                    <a:lnB w="12700" cmpd="sng">
                      <a:noFill/>
                    </a:lnB>
                    <a:noFill/>
                  </a:tcPr>
                </a:tc>
                <a:extLst>
                  <a:ext uri="{0D108BD9-81ED-4DB2-BD59-A6C34878D82A}">
                    <a16:rowId xmlns:a16="http://schemas.microsoft.com/office/drawing/2014/main" val="2827998514"/>
                  </a:ext>
                </a:extLst>
              </a:tr>
              <a:tr h="334800">
                <a:tc gridSpan="3">
                  <a:txBody>
                    <a:bodyPr/>
                    <a:lstStyle/>
                    <a:p>
                      <a:pPr algn="ctr"/>
                      <a:r>
                        <a:rPr lang="en-US" sz="1600" b="1" dirty="0">
                          <a:solidFill>
                            <a:schemeClr val="bg1"/>
                          </a:solidFill>
                        </a:rPr>
                        <a:t>General Paediatrics</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206356782"/>
                  </a:ext>
                </a:extLst>
              </a:tr>
              <a:tr h="630000">
                <a:tc>
                  <a:txBody>
                    <a:bodyPr/>
                    <a:lstStyle/>
                    <a:p>
                      <a:pPr algn="ctr"/>
                      <a:endParaRPr lang="en-US" sz="1400" dirty="0"/>
                    </a:p>
                  </a:txBody>
                  <a:tcPr anchor="ctr">
                    <a:lnL w="12700" cmpd="sng">
                      <a:noFill/>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400" dirty="0"/>
                        <a:t>SPIN optional</a:t>
                      </a:r>
                    </a:p>
                  </a:txBody>
                  <a:tcPr anchor="ctr">
                    <a:lnL w="12700" cap="flat" cmpd="sng" algn="ctr">
                      <a:noFill/>
                      <a:prstDash val="sysDot"/>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en-US" sz="14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71164182"/>
                  </a:ext>
                </a:extLst>
              </a:tr>
              <a:tr h="180000">
                <a:tc>
                  <a:txBody>
                    <a:bodyPr/>
                    <a:lstStyle/>
                    <a:p>
                      <a:pPr algn="ctr"/>
                      <a:endParaRPr lang="en-US" sz="200" dirty="0"/>
                    </a:p>
                  </a:txBody>
                  <a:tcPr anchor="ctr">
                    <a:lnT w="12700" cmpd="sng">
                      <a:noFill/>
                    </a:lnT>
                    <a:lnB w="12700" cmpd="sng">
                      <a:noFill/>
                    </a:lnB>
                    <a:noFill/>
                  </a:tcPr>
                </a:tc>
                <a:tc>
                  <a:txBody>
                    <a:bodyPr/>
                    <a:lstStyle/>
                    <a:p>
                      <a:pPr algn="ctr"/>
                      <a:endParaRPr lang="en-US" sz="200" dirty="0"/>
                    </a:p>
                  </a:txBody>
                  <a:tcPr anchor="ctr">
                    <a:lnT w="12700" cmpd="sng">
                      <a:noFill/>
                    </a:lnT>
                    <a:lnB w="12700" cmpd="sng">
                      <a:noFill/>
                    </a:lnB>
                    <a:noFill/>
                  </a:tcPr>
                </a:tc>
                <a:tc>
                  <a:txBody>
                    <a:bodyPr/>
                    <a:lstStyle/>
                    <a:p>
                      <a:pPr algn="ctr"/>
                      <a:endParaRPr lang="en-US" sz="200" dirty="0"/>
                    </a:p>
                  </a:txBody>
                  <a:tcPr anchor="ctr">
                    <a:lnT w="12700" cmpd="sng">
                      <a:noFill/>
                    </a:lnT>
                    <a:lnB w="12700" cmpd="sng">
                      <a:noFill/>
                    </a:lnB>
                    <a:noFill/>
                  </a:tcPr>
                </a:tc>
                <a:extLst>
                  <a:ext uri="{0D108BD9-81ED-4DB2-BD59-A6C34878D82A}">
                    <a16:rowId xmlns:a16="http://schemas.microsoft.com/office/drawing/2014/main" val="2697381023"/>
                  </a:ext>
                </a:extLst>
              </a:tr>
              <a:tr h="370840">
                <a:tc gridSpan="3">
                  <a:txBody>
                    <a:bodyPr/>
                    <a:lstStyle/>
                    <a:p>
                      <a:pPr algn="ctr"/>
                      <a:r>
                        <a:rPr lang="en-US" sz="1600" b="1" dirty="0">
                          <a:solidFill>
                            <a:schemeClr val="bg1"/>
                          </a:solidFill>
                        </a:rPr>
                        <a:t>Sub-specialty Paediatrics</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01853848"/>
                  </a:ext>
                </a:extLst>
              </a:tr>
              <a:tr h="306000">
                <a:tc>
                  <a:txBody>
                    <a:bodyPr/>
                    <a:lstStyle/>
                    <a:p>
                      <a:pPr algn="ctr"/>
                      <a:endParaRPr lang="en-US" sz="1400" dirty="0"/>
                    </a:p>
                  </a:txBody>
                  <a:tcPr anchor="ctr">
                    <a:lnL w="12700" cmpd="sng">
                      <a:noFill/>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400" dirty="0"/>
                        <a:t>Sub-specialty 1</a:t>
                      </a:r>
                    </a:p>
                  </a:txBody>
                  <a:tcPr marL="45720" marR="45720" anchor="ctr">
                    <a:lnL w="12700" cap="flat" cmpd="sng" algn="ctr">
                      <a:noFill/>
                      <a:prstDash val="sysDot"/>
                      <a:round/>
                      <a:headEnd type="none" w="med" len="med"/>
                      <a:tailEnd type="none" w="med" len="med"/>
                    </a:lnL>
                    <a:lnR w="12700" cmpd="sng">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en-US" sz="1400" dirty="0"/>
                    </a:p>
                  </a:txBody>
                  <a:tcPr anchor="ctr">
                    <a:lnL w="12700" cmpd="sng">
                      <a:noFill/>
                    </a:lnL>
                    <a:lnR w="12700" cmpd="sng">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828887924"/>
                  </a:ext>
                </a:extLst>
              </a:tr>
              <a:tr h="306000">
                <a:tc>
                  <a:txBody>
                    <a:bodyPr/>
                    <a:lstStyle/>
                    <a:p>
                      <a:pPr algn="ctr"/>
                      <a:endParaRPr lang="en-US" sz="1400" dirty="0"/>
                    </a:p>
                  </a:txBody>
                  <a:tcPr anchor="ctr">
                    <a:lnL w="12700" cmpd="sng">
                      <a:noFill/>
                    </a:lnL>
                    <a:lnR w="12700" cap="flat" cmpd="sng" algn="ctr">
                      <a:noFill/>
                      <a:prstDash val="sysDot"/>
                      <a:round/>
                      <a:headEnd type="none" w="med" len="med"/>
                      <a:tailEnd type="none" w="med" len="med"/>
                    </a:lnR>
                    <a:lnT w="28575" cap="flat" cmpd="sng" algn="ctr">
                      <a:solidFill>
                        <a:schemeClr val="bg1"/>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400" dirty="0"/>
                        <a:t>Sub-specialty 2</a:t>
                      </a:r>
                    </a:p>
                  </a:txBody>
                  <a:tcPr marL="45720" marR="45720" anchor="ctr">
                    <a:lnL w="12700" cap="flat" cmpd="sng" algn="ctr">
                      <a:noFill/>
                      <a:prstDash val="sysDot"/>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1400" dirty="0"/>
                        <a:t>…</a:t>
                      </a:r>
                      <a:r>
                        <a:rPr lang="en-US" sz="1400" i="1" dirty="0"/>
                        <a:t>etc.</a:t>
                      </a:r>
                    </a:p>
                  </a:txBody>
                  <a:tcPr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500267451"/>
                  </a:ext>
                </a:extLst>
              </a:tr>
              <a:tr h="180000">
                <a:tc>
                  <a:txBody>
                    <a:bodyPr/>
                    <a:lstStyle/>
                    <a:p>
                      <a:pPr algn="ctr"/>
                      <a:endParaRPr lang="en-US" sz="200" dirty="0"/>
                    </a:p>
                  </a:txBody>
                  <a:tcPr anchor="ctr">
                    <a:lnT w="12700" cmpd="sng">
                      <a:noFill/>
                    </a:lnT>
                    <a:lnB w="12700" cmpd="sng">
                      <a:noFill/>
                    </a:lnB>
                    <a:noFill/>
                  </a:tcPr>
                </a:tc>
                <a:tc>
                  <a:txBody>
                    <a:bodyPr/>
                    <a:lstStyle/>
                    <a:p>
                      <a:pPr algn="ctr"/>
                      <a:endParaRPr lang="en-US" sz="200" dirty="0"/>
                    </a:p>
                  </a:txBody>
                  <a:tcPr anchor="ctr">
                    <a:lnT w="12700" cmpd="sng">
                      <a:noFill/>
                    </a:lnT>
                    <a:lnB w="12700" cmpd="sng">
                      <a:noFill/>
                    </a:lnB>
                    <a:noFill/>
                  </a:tcPr>
                </a:tc>
                <a:tc>
                  <a:txBody>
                    <a:bodyPr/>
                    <a:lstStyle/>
                    <a:p>
                      <a:pPr algn="ctr"/>
                      <a:endParaRPr lang="en-US" sz="200" dirty="0"/>
                    </a:p>
                  </a:txBody>
                  <a:tcPr anchor="ctr">
                    <a:lnT w="12700" cmpd="sng">
                      <a:noFill/>
                    </a:lnT>
                    <a:lnB w="12700" cmpd="sng">
                      <a:noFill/>
                    </a:lnB>
                    <a:noFill/>
                  </a:tcPr>
                </a:tc>
                <a:extLst>
                  <a:ext uri="{0D108BD9-81ED-4DB2-BD59-A6C34878D82A}">
                    <a16:rowId xmlns:a16="http://schemas.microsoft.com/office/drawing/2014/main" val="2033188746"/>
                  </a:ext>
                </a:extLst>
              </a:tr>
              <a:tr h="370840">
                <a:tc gridSpan="3">
                  <a:txBody>
                    <a:bodyPr/>
                    <a:lstStyle/>
                    <a:p>
                      <a:pPr algn="ctr"/>
                      <a:r>
                        <a:rPr lang="en-US" sz="1600" b="1" dirty="0">
                          <a:solidFill>
                            <a:schemeClr val="bg1"/>
                          </a:solidFill>
                        </a:rPr>
                        <a:t>Sub-specialty Paediatrics</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571625669"/>
                  </a:ext>
                </a:extLst>
              </a:tr>
              <a:tr h="306000">
                <a:tc>
                  <a:txBody>
                    <a:bodyPr/>
                    <a:lstStyle/>
                    <a:p>
                      <a:pPr algn="ctr"/>
                      <a:endParaRPr lang="en-US" sz="14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400" dirty="0"/>
                        <a:t>Sub-specialty 3</a:t>
                      </a:r>
                    </a:p>
                  </a:txBody>
                  <a:tcPr marL="45720" marR="4572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400" dirty="0"/>
                        <a:t>…</a:t>
                      </a:r>
                      <a:r>
                        <a:rPr lang="en-US" sz="1400" i="1" dirty="0"/>
                        <a:t>etc.</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74679515"/>
                  </a:ext>
                </a:extLst>
              </a:tr>
            </a:tbl>
          </a:graphicData>
        </a:graphic>
      </p:graphicFrame>
      <p:sp>
        <p:nvSpPr>
          <p:cNvPr id="39" name="Right Arrow 38">
            <a:extLst>
              <a:ext uri="{FF2B5EF4-FFF2-40B4-BE49-F238E27FC236}">
                <a16:creationId xmlns:a16="http://schemas.microsoft.com/office/drawing/2014/main" id="{4A7C5AB8-6D53-C242-9B60-46B4961346E3}"/>
              </a:ext>
            </a:extLst>
          </p:cNvPr>
          <p:cNvSpPr/>
          <p:nvPr/>
        </p:nvSpPr>
        <p:spPr>
          <a:xfrm>
            <a:off x="5596119" y="2226351"/>
            <a:ext cx="979753" cy="914400"/>
          </a:xfrm>
          <a:prstGeom prst="rightArrow">
            <a:avLst>
              <a:gd name="adj1" fmla="val 78183"/>
              <a:gd name="adj2" fmla="val 28182"/>
            </a:avLst>
          </a:prstGeom>
          <a:solidFill>
            <a:schemeClr val="accent2">
              <a:lumMod val="40000"/>
              <a:lumOff val="6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79370C"/>
              </a:solidFill>
            </a:endParaRPr>
          </a:p>
        </p:txBody>
      </p:sp>
      <p:sp>
        <p:nvSpPr>
          <p:cNvPr id="47" name="Right Arrow 46">
            <a:extLst>
              <a:ext uri="{FF2B5EF4-FFF2-40B4-BE49-F238E27FC236}">
                <a16:creationId xmlns:a16="http://schemas.microsoft.com/office/drawing/2014/main" id="{22CE738E-D80C-2540-9CBE-BE945EAAB640}"/>
              </a:ext>
            </a:extLst>
          </p:cNvPr>
          <p:cNvSpPr/>
          <p:nvPr/>
        </p:nvSpPr>
        <p:spPr>
          <a:xfrm>
            <a:off x="5596117" y="3969959"/>
            <a:ext cx="979755" cy="599670"/>
          </a:xfrm>
          <a:prstGeom prst="rightArrow">
            <a:avLst>
              <a:gd name="adj1" fmla="val 78183"/>
              <a:gd name="adj2" fmla="val 36217"/>
            </a:avLst>
          </a:prstGeom>
          <a:solidFill>
            <a:schemeClr val="accent2">
              <a:lumMod val="40000"/>
              <a:lumOff val="6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79370C"/>
              </a:solidFill>
            </a:endParaRPr>
          </a:p>
        </p:txBody>
      </p:sp>
      <p:sp>
        <p:nvSpPr>
          <p:cNvPr id="51" name="Right Bracket 50">
            <a:extLst>
              <a:ext uri="{FF2B5EF4-FFF2-40B4-BE49-F238E27FC236}">
                <a16:creationId xmlns:a16="http://schemas.microsoft.com/office/drawing/2014/main" id="{BA7AC2AC-1E23-EA49-9EBC-2B99A1C6EB4F}"/>
              </a:ext>
            </a:extLst>
          </p:cNvPr>
          <p:cNvSpPr/>
          <p:nvPr/>
        </p:nvSpPr>
        <p:spPr>
          <a:xfrm rot="10800000">
            <a:off x="6699549" y="3345627"/>
            <a:ext cx="106607" cy="1835624"/>
          </a:xfrm>
          <a:prstGeom prst="rightBracket">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Right Bracket 51">
            <a:extLst>
              <a:ext uri="{FF2B5EF4-FFF2-40B4-BE49-F238E27FC236}">
                <a16:creationId xmlns:a16="http://schemas.microsoft.com/office/drawing/2014/main" id="{A312817A-17F8-6841-B85E-4DAACDEAD21B}"/>
              </a:ext>
            </a:extLst>
          </p:cNvPr>
          <p:cNvSpPr/>
          <p:nvPr/>
        </p:nvSpPr>
        <p:spPr>
          <a:xfrm rot="10800000">
            <a:off x="6699544" y="2205280"/>
            <a:ext cx="106609" cy="956542"/>
          </a:xfrm>
          <a:prstGeom prst="rightBracket">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Left-Right Arrow 44">
            <a:extLst>
              <a:ext uri="{FF2B5EF4-FFF2-40B4-BE49-F238E27FC236}">
                <a16:creationId xmlns:a16="http://schemas.microsoft.com/office/drawing/2014/main" id="{1C2A2794-0F1A-274E-A117-55498FDEE8AC}"/>
              </a:ext>
            </a:extLst>
          </p:cNvPr>
          <p:cNvSpPr/>
          <p:nvPr/>
        </p:nvSpPr>
        <p:spPr>
          <a:xfrm rot="16200000">
            <a:off x="7455768" y="3877967"/>
            <a:ext cx="487810" cy="262135"/>
          </a:xfrm>
          <a:prstGeom prst="leftRightArrow">
            <a:avLst/>
          </a:prstGeom>
          <a:solidFill>
            <a:schemeClr val="accent2">
              <a:lumMod val="40000"/>
              <a:lumOff val="6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9370C"/>
              </a:solidFill>
              <a:effectLst/>
              <a:uLnTx/>
              <a:uFillTx/>
              <a:latin typeface="Calibri" panose="020F0502020204030204"/>
              <a:ea typeface="+mn-ea"/>
              <a:cs typeface="+mn-cs"/>
            </a:endParaRPr>
          </a:p>
        </p:txBody>
      </p:sp>
      <p:sp>
        <p:nvSpPr>
          <p:cNvPr id="49" name="Left-Right Arrow 44">
            <a:extLst>
              <a:ext uri="{FF2B5EF4-FFF2-40B4-BE49-F238E27FC236}">
                <a16:creationId xmlns:a16="http://schemas.microsoft.com/office/drawing/2014/main" id="{EEB65542-254B-7643-AE03-054A281237A1}"/>
              </a:ext>
            </a:extLst>
          </p:cNvPr>
          <p:cNvSpPr/>
          <p:nvPr/>
        </p:nvSpPr>
        <p:spPr>
          <a:xfrm rot="16200000">
            <a:off x="6026372" y="3726399"/>
            <a:ext cx="2481220" cy="290843"/>
          </a:xfrm>
          <a:prstGeom prst="leftRightArrow">
            <a:avLst/>
          </a:prstGeom>
          <a:solidFill>
            <a:schemeClr val="accent2">
              <a:lumMod val="40000"/>
              <a:lumOff val="6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9370C"/>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3634B94-FCE4-BF4C-832F-BC1A30926DFA}"/>
              </a:ext>
            </a:extLst>
          </p:cNvPr>
          <p:cNvSpPr/>
          <p:nvPr/>
        </p:nvSpPr>
        <p:spPr>
          <a:xfrm>
            <a:off x="10774760" y="2953434"/>
            <a:ext cx="1092918" cy="475794"/>
          </a:xfrm>
          <a:prstGeom prst="rect">
            <a:avLst/>
          </a:prstGeom>
          <a:solidFill>
            <a:srgbClr val="FFD7D6"/>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C00000"/>
                </a:solidFill>
              </a:rPr>
              <a:t>Possible post CCT SPIN</a:t>
            </a:r>
          </a:p>
        </p:txBody>
      </p:sp>
    </p:spTree>
    <p:extLst>
      <p:ext uri="{BB962C8B-B14F-4D97-AF65-F5344CB8AC3E}">
        <p14:creationId xmlns:p14="http://schemas.microsoft.com/office/powerpoint/2010/main" val="985669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F697115-2D39-6945-AFD6-813A1B68E79B}"/>
              </a:ext>
            </a:extLst>
          </p:cNvPr>
          <p:cNvGraphicFramePr>
            <a:graphicFrameLocks noGrp="1"/>
          </p:cNvGraphicFramePr>
          <p:nvPr/>
        </p:nvGraphicFramePr>
        <p:xfrm>
          <a:off x="404680" y="404652"/>
          <a:ext cx="6372000" cy="4785360"/>
        </p:xfrm>
        <a:graphic>
          <a:graphicData uri="http://schemas.openxmlformats.org/drawingml/2006/table">
            <a:tbl>
              <a:tblPr bandRow="1">
                <a:tableStyleId>{5C22544A-7EE6-4342-B048-85BDC9FD1C3A}</a:tableStyleId>
              </a:tblPr>
              <a:tblGrid>
                <a:gridCol w="1260000">
                  <a:extLst>
                    <a:ext uri="{9D8B030D-6E8A-4147-A177-3AD203B41FA5}">
                      <a16:colId xmlns:a16="http://schemas.microsoft.com/office/drawing/2014/main" val="2450808758"/>
                    </a:ext>
                  </a:extLst>
                </a:gridCol>
                <a:gridCol w="1260000">
                  <a:extLst>
                    <a:ext uri="{9D8B030D-6E8A-4147-A177-3AD203B41FA5}">
                      <a16:colId xmlns:a16="http://schemas.microsoft.com/office/drawing/2014/main" val="545555367"/>
                    </a:ext>
                  </a:extLst>
                </a:gridCol>
                <a:gridCol w="1260000">
                  <a:extLst>
                    <a:ext uri="{9D8B030D-6E8A-4147-A177-3AD203B41FA5}">
                      <a16:colId xmlns:a16="http://schemas.microsoft.com/office/drawing/2014/main" val="2668198467"/>
                    </a:ext>
                  </a:extLst>
                </a:gridCol>
                <a:gridCol w="1260000">
                  <a:extLst>
                    <a:ext uri="{9D8B030D-6E8A-4147-A177-3AD203B41FA5}">
                      <a16:colId xmlns:a16="http://schemas.microsoft.com/office/drawing/2014/main" val="2583283849"/>
                    </a:ext>
                  </a:extLst>
                </a:gridCol>
                <a:gridCol w="1332000">
                  <a:extLst>
                    <a:ext uri="{9D8B030D-6E8A-4147-A177-3AD203B41FA5}">
                      <a16:colId xmlns:a16="http://schemas.microsoft.com/office/drawing/2014/main" val="338679229"/>
                    </a:ext>
                  </a:extLst>
                </a:gridCol>
              </a:tblGrid>
              <a:tr h="370800">
                <a:tc gridSpan="4">
                  <a:txBody>
                    <a:bodyPr/>
                    <a:lstStyle/>
                    <a:p>
                      <a:pPr algn="ctr"/>
                      <a:r>
                        <a:rPr lang="en-US" sz="1800" b="1" dirty="0">
                          <a:solidFill>
                            <a:schemeClr val="bg1"/>
                          </a:solidFill>
                        </a:rPr>
                        <a:t>Core Paediatrics</a:t>
                      </a:r>
                    </a:p>
                  </a:txBody>
                  <a:tcPr>
                    <a:lnR w="7620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a:endParaRPr lang="en-US" sz="1800" b="1" dirty="0">
                        <a:solidFill>
                          <a:schemeClr val="bg1"/>
                        </a:solidFill>
                      </a:endParaRPr>
                    </a:p>
                  </a:txBody>
                  <a:tcPr>
                    <a:lnB w="571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a:endParaRPr lang="en-US" sz="1800" b="1" dirty="0">
                        <a:solidFill>
                          <a:schemeClr val="bg1"/>
                        </a:solidFill>
                      </a:endParaRPr>
                    </a:p>
                  </a:txBody>
                  <a:tcPr>
                    <a:lnB w="571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a:endParaRPr lang="en-US" sz="1800" b="1" dirty="0">
                        <a:solidFill>
                          <a:schemeClr val="bg1"/>
                        </a:solidFill>
                      </a:endParaRPr>
                    </a:p>
                  </a:txBody>
                  <a:tcPr>
                    <a:lnB w="5715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en-US" sz="1800" b="1" dirty="0">
                          <a:solidFill>
                            <a:schemeClr val="bg1"/>
                          </a:solidFill>
                        </a:rPr>
                        <a:t>OOP</a:t>
                      </a:r>
                    </a:p>
                  </a:txBody>
                  <a:tcPr>
                    <a:lnL w="7620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419325769"/>
                  </a:ext>
                </a:extLst>
              </a:tr>
              <a:tr h="306000">
                <a:tc>
                  <a:txBody>
                    <a:bodyPr/>
                    <a:lstStyle/>
                    <a:p>
                      <a:pPr algn="ctr"/>
                      <a:r>
                        <a:rPr lang="en-US" sz="1600" b="1" dirty="0">
                          <a:solidFill>
                            <a:schemeClr val="bg1"/>
                          </a:solidFill>
                        </a:rPr>
                        <a:t>ST1</a:t>
                      </a:r>
                    </a:p>
                  </a:txBody>
                  <a:tcPr anchor="ctr">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rPr>
                        <a:t>ST2</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rPr>
                        <a:t>ST3</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rPr>
                        <a:t>ST4</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rPr>
                        <a:t>Pause</a:t>
                      </a:r>
                    </a:p>
                  </a:txBody>
                  <a:tcPr>
                    <a:lnL w="7620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3099889082"/>
                  </a:ext>
                </a:extLst>
              </a:tr>
              <a:tr h="306000">
                <a:tc>
                  <a:txBody>
                    <a:bodyPr/>
                    <a:lstStyle/>
                    <a:p>
                      <a:pPr algn="ctr"/>
                      <a:r>
                        <a:rPr lang="en-US" sz="1600" b="1" dirty="0">
                          <a:solidFill>
                            <a:schemeClr val="bg1"/>
                          </a:solidFill>
                        </a:rPr>
                        <a:t>Tier 1</a:t>
                      </a:r>
                    </a:p>
                  </a:txBody>
                  <a:tcPr anchor="ctr">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60000"/>
                        <a:lumOff val="40000"/>
                      </a:schemeClr>
                    </a:solidFill>
                  </a:tcPr>
                </a:tc>
                <a:tc gridSpan="2">
                  <a:txBody>
                    <a:bodyPr/>
                    <a:lstStyle/>
                    <a:p>
                      <a:pPr algn="ctr"/>
                      <a:r>
                        <a:rPr lang="en-US" sz="1600" b="1" dirty="0">
                          <a:solidFill>
                            <a:schemeClr val="bg1"/>
                          </a:solidFill>
                        </a:rPr>
                        <a:t>Transition to tier 2</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gradFill flip="none" rotWithShape="1">
                      <a:gsLst>
                        <a:gs pos="0">
                          <a:schemeClr val="accent1">
                            <a:lumMod val="60000"/>
                            <a:lumOff val="40000"/>
                          </a:schemeClr>
                        </a:gs>
                        <a:gs pos="100000">
                          <a:schemeClr val="accent1"/>
                        </a:gs>
                      </a:gsLst>
                      <a:lin ang="0" scaled="1"/>
                      <a:tileRect/>
                    </a:gradFill>
                  </a:tcPr>
                </a:tc>
                <a:tc hMerge="1">
                  <a:txBody>
                    <a:bodyPr/>
                    <a:lstStyle/>
                    <a:p>
                      <a:pPr algn="ctr"/>
                      <a:endParaRPr lang="en-US" sz="1400" b="1"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rPr>
                        <a:t>Tier 2</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rPr>
                        <a:t>Tier 2</a:t>
                      </a:r>
                    </a:p>
                  </a:txBody>
                  <a:tcPr>
                    <a:lnL w="7620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3107962721"/>
                  </a:ext>
                </a:extLst>
              </a:tr>
              <a:tr h="3744000">
                <a:tc gridSpan="3">
                  <a:txBody>
                    <a:bodyPr/>
                    <a:lstStyle/>
                    <a:p>
                      <a:r>
                        <a:rPr lang="en-US" sz="1600" b="1" dirty="0">
                          <a:solidFill>
                            <a:srgbClr val="002060"/>
                          </a:solidFill>
                        </a:rPr>
                        <a:t>New Core Training Programme</a:t>
                      </a:r>
                    </a:p>
                    <a:p>
                      <a:endParaRPr lang="en-US" sz="1400" dirty="0"/>
                    </a:p>
                    <a:p>
                      <a:r>
                        <a:rPr lang="en-US" sz="1400" dirty="0"/>
                        <a:t>Core curricular capabilities in General Paediatrics, Neonatology, Integrated (Primary/Secondary) Care, Public Health, Community Child Health, Child &amp; Adolescent Mental Health</a:t>
                      </a:r>
                    </a:p>
                    <a:p>
                      <a:endParaRPr lang="en-US" sz="1400" dirty="0"/>
                    </a:p>
                    <a:p>
                      <a:r>
                        <a:rPr lang="en-US" sz="1400" dirty="0"/>
                        <a:t>Includes sub-specialty placements</a:t>
                      </a:r>
                    </a:p>
                    <a:p>
                      <a:endParaRPr lang="en-US" sz="1400" dirty="0"/>
                    </a:p>
                    <a:p>
                      <a:r>
                        <a:rPr lang="en-US" sz="1400" dirty="0"/>
                        <a:t>Trainees will transition to tier 2 working by the end of ST3, with suitable support, supervision and assessment.</a:t>
                      </a:r>
                    </a:p>
                    <a:p>
                      <a:endParaRPr lang="en-US" sz="1400" dirty="0"/>
                    </a:p>
                  </a:txBody>
                  <a:tcPr marL="127440" marR="127440" anchor="ctr">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hMerge="1">
                  <a:txBody>
                    <a:bodyPr/>
                    <a:lstStyle/>
                    <a:p>
                      <a:endParaRPr lang="en-US"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hMerge="1">
                  <a:txBody>
                    <a:bodyPr/>
                    <a:lstStyle/>
                    <a:p>
                      <a:endParaRPr lang="en-US" sz="1400" dirty="0"/>
                    </a:p>
                  </a:txBody>
                  <a:tcPr marL="127440" marR="127440" anchor="ct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ST4 trainees will be 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tier 2 rota.</a:t>
                      </a:r>
                    </a:p>
                    <a:p>
                      <a:endParaRPr lang="en-US" dirty="0"/>
                    </a:p>
                  </a:txBody>
                  <a:tcPr marL="127440" marR="12744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9370C"/>
                          </a:solidFill>
                          <a:effectLst/>
                          <a:uLnTx/>
                          <a:uFillTx/>
                          <a:latin typeface="+mn-lt"/>
                          <a:ea typeface="+mn-ea"/>
                          <a:cs typeface="+mn-cs"/>
                        </a:rPr>
                        <a:t>Out of Programme</a:t>
                      </a:r>
                    </a:p>
                    <a:p>
                      <a:endParaRPr lang="en-US" dirty="0"/>
                    </a:p>
                  </a:txBody>
                  <a:tcPr marL="127440" marR="127440" anchor="ctr">
                    <a:lnL w="7620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85501860"/>
                  </a:ext>
                </a:extLst>
              </a:tr>
            </a:tbl>
          </a:graphicData>
        </a:graphic>
      </p:graphicFrame>
      <p:sp>
        <p:nvSpPr>
          <p:cNvPr id="26" name="Up Arrow 25">
            <a:extLst>
              <a:ext uri="{FF2B5EF4-FFF2-40B4-BE49-F238E27FC236}">
                <a16:creationId xmlns:a16="http://schemas.microsoft.com/office/drawing/2014/main" id="{35051AA0-C156-2E46-8676-58545703958A}"/>
              </a:ext>
            </a:extLst>
          </p:cNvPr>
          <p:cNvSpPr/>
          <p:nvPr/>
        </p:nvSpPr>
        <p:spPr>
          <a:xfrm>
            <a:off x="4098436" y="5213896"/>
            <a:ext cx="180692" cy="285349"/>
          </a:xfrm>
          <a:prstGeom prst="upArrow">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white"/>
              </a:solidFill>
            </a:endParaRPr>
          </a:p>
        </p:txBody>
      </p:sp>
      <p:sp>
        <p:nvSpPr>
          <p:cNvPr id="27" name="Text Box 9">
            <a:extLst>
              <a:ext uri="{FF2B5EF4-FFF2-40B4-BE49-F238E27FC236}">
                <a16:creationId xmlns:a16="http://schemas.microsoft.com/office/drawing/2014/main" id="{FDE50DEB-DD47-264C-8BDE-03804FFEA434}"/>
              </a:ext>
            </a:extLst>
          </p:cNvPr>
          <p:cNvSpPr txBox="1"/>
          <p:nvPr/>
        </p:nvSpPr>
        <p:spPr>
          <a:xfrm>
            <a:off x="3811309" y="5567927"/>
            <a:ext cx="754945" cy="401648"/>
          </a:xfrm>
          <a:prstGeom prst="rect">
            <a:avLst/>
          </a:prstGeom>
          <a:solidFill>
            <a:schemeClr val="tx1">
              <a:lumMod val="65000"/>
              <a:lumOff val="35000"/>
            </a:schemeClr>
          </a:solidFill>
          <a:ln>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200" b="1" dirty="0">
                <a:solidFill>
                  <a:schemeClr val="bg1"/>
                </a:solidFill>
                <a:ea typeface="Calibri" charset="0"/>
                <a:cs typeface="Times New Roman" charset="0"/>
              </a:rPr>
              <a:t>MRCPCH Theory</a:t>
            </a:r>
          </a:p>
        </p:txBody>
      </p:sp>
      <p:sp>
        <p:nvSpPr>
          <p:cNvPr id="29" name="Text Box 11">
            <a:extLst>
              <a:ext uri="{FF2B5EF4-FFF2-40B4-BE49-F238E27FC236}">
                <a16:creationId xmlns:a16="http://schemas.microsoft.com/office/drawing/2014/main" id="{DE0AA581-305C-8F4D-B8F9-DB0FF1C42AA2}"/>
              </a:ext>
            </a:extLst>
          </p:cNvPr>
          <p:cNvSpPr txBox="1"/>
          <p:nvPr/>
        </p:nvSpPr>
        <p:spPr>
          <a:xfrm>
            <a:off x="5036113" y="5567927"/>
            <a:ext cx="754945" cy="401648"/>
          </a:xfrm>
          <a:prstGeom prst="rect">
            <a:avLst/>
          </a:prstGeom>
          <a:solidFill>
            <a:schemeClr val="tx1">
              <a:lumMod val="65000"/>
              <a:lumOff val="35000"/>
            </a:schemeClr>
          </a:solidFill>
          <a:ln>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72000" rIns="0" bIns="72000" numCol="1" spcCol="0" rtlCol="0" fromWordArt="0" anchor="ctr" anchorCtr="0" forceAA="0" compatLnSpc="1">
            <a:prstTxWarp prst="textNoShape">
              <a:avLst/>
            </a:prstTxWarp>
            <a:noAutofit/>
          </a:bodyPr>
          <a:lstStyle/>
          <a:p>
            <a:pPr algn="ctr"/>
            <a:r>
              <a:rPr lang="en-GB" sz="1200" b="1" dirty="0">
                <a:solidFill>
                  <a:schemeClr val="bg1"/>
                </a:solidFill>
                <a:ea typeface="Calibri" charset="0"/>
                <a:cs typeface="Times New Roman" charset="0"/>
              </a:rPr>
              <a:t>MRCPCH</a:t>
            </a:r>
          </a:p>
          <a:p>
            <a:pPr algn="ctr"/>
            <a:r>
              <a:rPr lang="en-GB" sz="1200" b="1" dirty="0">
                <a:solidFill>
                  <a:schemeClr val="bg1"/>
                </a:solidFill>
                <a:ea typeface="Calibri" charset="0"/>
                <a:cs typeface="Times New Roman" charset="0"/>
              </a:rPr>
              <a:t>Clinical</a:t>
            </a:r>
            <a:r>
              <a:rPr lang="en-US" sz="1200" b="1" dirty="0">
                <a:solidFill>
                  <a:schemeClr val="bg1"/>
                </a:solidFill>
                <a:ea typeface="Calibri" charset="0"/>
                <a:cs typeface="Times New Roman" charset="0"/>
              </a:rPr>
              <a:t> </a:t>
            </a:r>
            <a:endParaRPr lang="en-GB" sz="1200" b="1" dirty="0">
              <a:solidFill>
                <a:schemeClr val="bg1"/>
              </a:solidFill>
              <a:ea typeface="Calibri" charset="0"/>
              <a:cs typeface="Times New Roman" charset="0"/>
            </a:endParaRPr>
          </a:p>
        </p:txBody>
      </p:sp>
      <p:sp>
        <p:nvSpPr>
          <p:cNvPr id="34" name="Up Arrow 33">
            <a:extLst>
              <a:ext uri="{FF2B5EF4-FFF2-40B4-BE49-F238E27FC236}">
                <a16:creationId xmlns:a16="http://schemas.microsoft.com/office/drawing/2014/main" id="{2C3D1CC2-5F34-4148-B600-05A4A97BA1B0}"/>
              </a:ext>
            </a:extLst>
          </p:cNvPr>
          <p:cNvSpPr/>
          <p:nvPr/>
        </p:nvSpPr>
        <p:spPr>
          <a:xfrm>
            <a:off x="5339019" y="5213748"/>
            <a:ext cx="180692" cy="285349"/>
          </a:xfrm>
          <a:prstGeom prst="upArrow">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white"/>
              </a:solidFill>
            </a:endParaRPr>
          </a:p>
        </p:txBody>
      </p:sp>
      <p:sp>
        <p:nvSpPr>
          <p:cNvPr id="35" name="Text Box 11">
            <a:extLst>
              <a:ext uri="{FF2B5EF4-FFF2-40B4-BE49-F238E27FC236}">
                <a16:creationId xmlns:a16="http://schemas.microsoft.com/office/drawing/2014/main" id="{AA2E8649-43FB-1449-96BF-F3F6E52927FE}"/>
              </a:ext>
            </a:extLst>
          </p:cNvPr>
          <p:cNvSpPr txBox="1"/>
          <p:nvPr/>
        </p:nvSpPr>
        <p:spPr>
          <a:xfrm>
            <a:off x="8341082" y="5577736"/>
            <a:ext cx="754945" cy="401648"/>
          </a:xfrm>
          <a:prstGeom prst="rect">
            <a:avLst/>
          </a:prstGeom>
          <a:solidFill>
            <a:schemeClr val="tx1">
              <a:lumMod val="65000"/>
              <a:lumOff val="35000"/>
            </a:schemeClr>
          </a:solidFill>
          <a:ln>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72000" rIns="0" bIns="72000" numCol="1" spcCol="0" rtlCol="0" fromWordArt="0" anchor="ctr" anchorCtr="0" forceAA="0" compatLnSpc="1">
            <a:prstTxWarp prst="textNoShape">
              <a:avLst/>
            </a:prstTxWarp>
            <a:noAutofit/>
          </a:bodyPr>
          <a:lstStyle/>
          <a:p>
            <a:pPr algn="ctr"/>
            <a:r>
              <a:rPr lang="en-GB" sz="1400" b="1" dirty="0">
                <a:solidFill>
                  <a:schemeClr val="bg1"/>
                </a:solidFill>
                <a:ea typeface="Calibri" charset="0"/>
                <a:cs typeface="Times New Roman" charset="0"/>
              </a:rPr>
              <a:t>START</a:t>
            </a:r>
          </a:p>
        </p:txBody>
      </p:sp>
      <p:sp>
        <p:nvSpPr>
          <p:cNvPr id="36" name="Up Arrow 35">
            <a:extLst>
              <a:ext uri="{FF2B5EF4-FFF2-40B4-BE49-F238E27FC236}">
                <a16:creationId xmlns:a16="http://schemas.microsoft.com/office/drawing/2014/main" id="{E202702F-AAEC-E54E-AFC1-E2E928115F51}"/>
              </a:ext>
            </a:extLst>
          </p:cNvPr>
          <p:cNvSpPr/>
          <p:nvPr/>
        </p:nvSpPr>
        <p:spPr>
          <a:xfrm>
            <a:off x="8628209" y="5223557"/>
            <a:ext cx="180692" cy="285349"/>
          </a:xfrm>
          <a:prstGeom prst="upArrow">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white"/>
              </a:solidFill>
            </a:endParaRPr>
          </a:p>
        </p:txBody>
      </p:sp>
      <p:sp>
        <p:nvSpPr>
          <p:cNvPr id="40" name="Up Arrow 39">
            <a:extLst>
              <a:ext uri="{FF2B5EF4-FFF2-40B4-BE49-F238E27FC236}">
                <a16:creationId xmlns:a16="http://schemas.microsoft.com/office/drawing/2014/main" id="{F0A60634-B905-7F44-BA9E-FFC369BC8446}"/>
              </a:ext>
            </a:extLst>
          </p:cNvPr>
          <p:cNvSpPr/>
          <p:nvPr/>
        </p:nvSpPr>
        <p:spPr>
          <a:xfrm>
            <a:off x="6752853" y="5218982"/>
            <a:ext cx="180692" cy="285349"/>
          </a:xfrm>
          <a:prstGeom prst="upArrow">
            <a:avLst/>
          </a:prstGeom>
          <a:solidFill>
            <a:schemeClr val="tx1">
              <a:lumMod val="65000"/>
              <a:lumOff val="35000"/>
              <a:alpha val="30000"/>
            </a:schemeClr>
          </a:solidFill>
          <a:ln>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white"/>
              </a:solidFill>
            </a:endParaRPr>
          </a:p>
        </p:txBody>
      </p:sp>
      <p:sp>
        <p:nvSpPr>
          <p:cNvPr id="41" name="Text Box 11">
            <a:extLst>
              <a:ext uri="{FF2B5EF4-FFF2-40B4-BE49-F238E27FC236}">
                <a16:creationId xmlns:a16="http://schemas.microsoft.com/office/drawing/2014/main" id="{87DA7E5F-9D3C-1449-99CB-2C664F7C86FF}"/>
              </a:ext>
            </a:extLst>
          </p:cNvPr>
          <p:cNvSpPr txBox="1"/>
          <p:nvPr/>
        </p:nvSpPr>
        <p:spPr>
          <a:xfrm>
            <a:off x="6465726" y="5567927"/>
            <a:ext cx="754945" cy="401648"/>
          </a:xfrm>
          <a:prstGeom prst="rect">
            <a:avLst/>
          </a:prstGeom>
          <a:solidFill>
            <a:schemeClr val="tx1">
              <a:lumMod val="65000"/>
              <a:lumOff val="35000"/>
              <a:alpha val="30000"/>
            </a:schemeClr>
          </a:solidFill>
          <a:ln>
            <a:solidFill>
              <a:schemeClr val="tx1">
                <a:alpha val="30000"/>
              </a:scheme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72000" rIns="0" bIns="72000" numCol="1" spcCol="0" rtlCol="0" fromWordArt="0" anchor="ctr" anchorCtr="0" forceAA="0" compatLnSpc="1">
            <a:prstTxWarp prst="textNoShape">
              <a:avLst/>
            </a:prstTxWarp>
            <a:noAutofit/>
          </a:bodyPr>
          <a:lstStyle/>
          <a:p>
            <a:pPr algn="ctr"/>
            <a:r>
              <a:rPr lang="en-GB" sz="1200" b="1" dirty="0">
                <a:solidFill>
                  <a:schemeClr val="bg1"/>
                </a:solidFill>
                <a:ea typeface="Calibri" charset="0"/>
                <a:cs typeface="Times New Roman" charset="0"/>
              </a:rPr>
              <a:t>MRCPCH</a:t>
            </a:r>
          </a:p>
          <a:p>
            <a:pPr algn="ctr"/>
            <a:r>
              <a:rPr lang="en-GB" sz="1200" b="1" dirty="0">
                <a:solidFill>
                  <a:schemeClr val="bg1"/>
                </a:solidFill>
                <a:ea typeface="Calibri" charset="0"/>
                <a:cs typeface="Times New Roman" charset="0"/>
              </a:rPr>
              <a:t>Clinical</a:t>
            </a:r>
            <a:r>
              <a:rPr lang="en-US" sz="1200" b="1">
                <a:solidFill>
                  <a:schemeClr val="bg1"/>
                </a:solidFill>
                <a:ea typeface="Calibri" charset="0"/>
                <a:cs typeface="Times New Roman" charset="0"/>
              </a:rPr>
              <a:t> </a:t>
            </a:r>
            <a:endParaRPr lang="en-GB" sz="1200" b="1" dirty="0">
              <a:solidFill>
                <a:schemeClr val="bg1"/>
              </a:solidFill>
              <a:ea typeface="Calibri" charset="0"/>
              <a:cs typeface="Times New Roman" charset="0"/>
            </a:endParaRPr>
          </a:p>
        </p:txBody>
      </p:sp>
      <p:cxnSp>
        <p:nvCxnSpPr>
          <p:cNvPr id="16" name="Straight Connector 15">
            <a:extLst>
              <a:ext uri="{FF2B5EF4-FFF2-40B4-BE49-F238E27FC236}">
                <a16:creationId xmlns:a16="http://schemas.microsoft.com/office/drawing/2014/main" id="{3FC6FFCC-807B-6041-8962-DD6172EF4A34}"/>
              </a:ext>
            </a:extLst>
          </p:cNvPr>
          <p:cNvCxnSpPr/>
          <p:nvPr/>
        </p:nvCxnSpPr>
        <p:spPr>
          <a:xfrm>
            <a:off x="5583564" y="5567927"/>
            <a:ext cx="876570" cy="0"/>
          </a:xfrm>
          <a:prstGeom prst="line">
            <a:avLst/>
          </a:prstGeom>
          <a:ln w="127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B7F45C6-35C1-3A48-A2CC-B22B1FBBE4DF}"/>
              </a:ext>
            </a:extLst>
          </p:cNvPr>
          <p:cNvCxnSpPr/>
          <p:nvPr/>
        </p:nvCxnSpPr>
        <p:spPr>
          <a:xfrm>
            <a:off x="5583564" y="5969575"/>
            <a:ext cx="876570" cy="0"/>
          </a:xfrm>
          <a:prstGeom prst="line">
            <a:avLst/>
          </a:prstGeom>
          <a:ln w="127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C1A527CA-08CA-4440-B852-CCF195ACC0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88594" y="6217648"/>
            <a:ext cx="1255601" cy="613019"/>
          </a:xfrm>
          <a:prstGeom prst="rect">
            <a:avLst/>
          </a:prstGeom>
        </p:spPr>
      </p:pic>
      <p:sp>
        <p:nvSpPr>
          <p:cNvPr id="23" name="Rectangle 22">
            <a:extLst>
              <a:ext uri="{FF2B5EF4-FFF2-40B4-BE49-F238E27FC236}">
                <a16:creationId xmlns:a16="http://schemas.microsoft.com/office/drawing/2014/main" id="{2C9BD43F-696A-F14E-A5EC-D82AD7173CC0}"/>
              </a:ext>
            </a:extLst>
          </p:cNvPr>
          <p:cNvSpPr/>
          <p:nvPr/>
        </p:nvSpPr>
        <p:spPr>
          <a:xfrm>
            <a:off x="10779400" y="2278978"/>
            <a:ext cx="1083268" cy="48781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CCT Paediatrics</a:t>
            </a:r>
          </a:p>
        </p:txBody>
      </p:sp>
      <p:sp>
        <p:nvSpPr>
          <p:cNvPr id="24" name="Rectangle 23">
            <a:extLst>
              <a:ext uri="{FF2B5EF4-FFF2-40B4-BE49-F238E27FC236}">
                <a16:creationId xmlns:a16="http://schemas.microsoft.com/office/drawing/2014/main" id="{7CE8F3E7-8326-9D46-B0AD-E5E6AEF77F80}"/>
              </a:ext>
            </a:extLst>
          </p:cNvPr>
          <p:cNvSpPr/>
          <p:nvPr/>
        </p:nvSpPr>
        <p:spPr>
          <a:xfrm>
            <a:off x="10777976" y="2805258"/>
            <a:ext cx="1083267" cy="323914"/>
          </a:xfrm>
          <a:prstGeom prst="rect">
            <a:avLst/>
          </a:prstGeom>
          <a:solidFill>
            <a:srgbClr val="FFD7D6"/>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C00000"/>
                </a:solidFill>
              </a:rPr>
              <a:t>SPIN </a:t>
            </a:r>
            <a:r>
              <a:rPr lang="en-US" sz="1200" dirty="0">
                <a:solidFill>
                  <a:srgbClr val="C00000"/>
                </a:solidFill>
              </a:rPr>
              <a:t>(If done)</a:t>
            </a:r>
            <a:endParaRPr lang="en-US" sz="1400" dirty="0">
              <a:solidFill>
                <a:srgbClr val="C00000"/>
              </a:solidFill>
            </a:endParaRPr>
          </a:p>
        </p:txBody>
      </p:sp>
      <p:sp>
        <p:nvSpPr>
          <p:cNvPr id="25" name="Rectangle 24">
            <a:extLst>
              <a:ext uri="{FF2B5EF4-FFF2-40B4-BE49-F238E27FC236}">
                <a16:creationId xmlns:a16="http://schemas.microsoft.com/office/drawing/2014/main" id="{96B5858D-FCD8-924D-B5B6-130256F5947F}"/>
              </a:ext>
            </a:extLst>
          </p:cNvPr>
          <p:cNvSpPr/>
          <p:nvPr/>
        </p:nvSpPr>
        <p:spPr>
          <a:xfrm>
            <a:off x="10779401" y="3752744"/>
            <a:ext cx="1083268" cy="48781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CCT Paediatrics</a:t>
            </a:r>
          </a:p>
        </p:txBody>
      </p:sp>
      <p:sp>
        <p:nvSpPr>
          <p:cNvPr id="37" name="Rectangle 36">
            <a:extLst>
              <a:ext uri="{FF2B5EF4-FFF2-40B4-BE49-F238E27FC236}">
                <a16:creationId xmlns:a16="http://schemas.microsoft.com/office/drawing/2014/main" id="{4E7A5AC2-C059-F847-8F36-D30A2A6B7D16}"/>
              </a:ext>
            </a:extLst>
          </p:cNvPr>
          <p:cNvSpPr/>
          <p:nvPr/>
        </p:nvSpPr>
        <p:spPr>
          <a:xfrm>
            <a:off x="10777976" y="4294542"/>
            <a:ext cx="1083268" cy="323914"/>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US" sz="1200" dirty="0">
                <a:solidFill>
                  <a:schemeClr val="bg1"/>
                </a:solidFill>
              </a:rPr>
              <a:t>(Sub-specialty)</a:t>
            </a:r>
          </a:p>
        </p:txBody>
      </p:sp>
      <p:graphicFrame>
        <p:nvGraphicFramePr>
          <p:cNvPr id="20" name="Table 19">
            <a:extLst>
              <a:ext uri="{FF2B5EF4-FFF2-40B4-BE49-F238E27FC236}">
                <a16:creationId xmlns:a16="http://schemas.microsoft.com/office/drawing/2014/main" id="{0D6D6E9F-83B0-2141-88FF-529C09572C07}"/>
              </a:ext>
            </a:extLst>
          </p:cNvPr>
          <p:cNvGraphicFramePr>
            <a:graphicFrameLocks noGrp="1"/>
          </p:cNvGraphicFramePr>
          <p:nvPr/>
        </p:nvGraphicFramePr>
        <p:xfrm>
          <a:off x="6843199" y="399651"/>
          <a:ext cx="3780000" cy="478160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310389441"/>
                    </a:ext>
                  </a:extLst>
                </a:gridCol>
                <a:gridCol w="1260000">
                  <a:extLst>
                    <a:ext uri="{9D8B030D-6E8A-4147-A177-3AD203B41FA5}">
                      <a16:colId xmlns:a16="http://schemas.microsoft.com/office/drawing/2014/main" val="8535514"/>
                    </a:ext>
                  </a:extLst>
                </a:gridCol>
                <a:gridCol w="1260000">
                  <a:extLst>
                    <a:ext uri="{9D8B030D-6E8A-4147-A177-3AD203B41FA5}">
                      <a16:colId xmlns:a16="http://schemas.microsoft.com/office/drawing/2014/main" val="3565794586"/>
                    </a:ext>
                  </a:extLst>
                </a:gridCol>
              </a:tblGrid>
              <a:tr h="367200">
                <a:tc gridSpan="3">
                  <a:txBody>
                    <a:bodyPr/>
                    <a:lstStyle/>
                    <a:p>
                      <a:pPr algn="ctr"/>
                      <a:r>
                        <a:rPr lang="en-US" dirty="0"/>
                        <a:t>Specialty Paediatrics</a:t>
                      </a:r>
                    </a:p>
                  </a:txBody>
                  <a:tcPr anchor="ctr">
                    <a:lnB w="76200" cap="flat" cmpd="sng" algn="ctr">
                      <a:solidFill>
                        <a:schemeClr val="bg1"/>
                      </a:solidFill>
                      <a:prstDash val="solid"/>
                      <a:round/>
                      <a:headEnd type="none" w="med" len="med"/>
                      <a:tailEnd type="none" w="med" len="med"/>
                    </a:lnB>
                    <a:solidFill>
                      <a:schemeClr val="accent6">
                        <a:lumMod val="5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75278002"/>
                  </a:ext>
                </a:extLst>
              </a:tr>
              <a:tr h="334800">
                <a:tc>
                  <a:txBody>
                    <a:bodyPr/>
                    <a:lstStyle/>
                    <a:p>
                      <a:pPr algn="ctr"/>
                      <a:r>
                        <a:rPr lang="en-US" sz="1600" b="1" dirty="0">
                          <a:solidFill>
                            <a:schemeClr val="bg1"/>
                          </a:solidFill>
                        </a:rPr>
                        <a:t>ST5</a:t>
                      </a: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accent6">
                        <a:lumMod val="75000"/>
                      </a:schemeClr>
                    </a:solidFill>
                  </a:tcPr>
                </a:tc>
                <a:tc>
                  <a:txBody>
                    <a:bodyPr/>
                    <a:lstStyle/>
                    <a:p>
                      <a:pPr algn="ctr"/>
                      <a:r>
                        <a:rPr lang="en-US" sz="1600" b="1" dirty="0">
                          <a:solidFill>
                            <a:schemeClr val="bg1"/>
                          </a:solidFill>
                        </a:rPr>
                        <a:t>ST6</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accent6">
                        <a:lumMod val="75000"/>
                      </a:schemeClr>
                    </a:solidFill>
                  </a:tcPr>
                </a:tc>
                <a:tc>
                  <a:txBody>
                    <a:bodyPr/>
                    <a:lstStyle/>
                    <a:p>
                      <a:pPr algn="ctr"/>
                      <a:r>
                        <a:rPr lang="en-US" sz="1600" b="1" dirty="0">
                          <a:solidFill>
                            <a:schemeClr val="bg1"/>
                          </a:solidFill>
                        </a:rPr>
                        <a:t>ST7</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543793303"/>
                  </a:ext>
                </a:extLst>
              </a:tr>
              <a:tr h="324000">
                <a:tc gridSpan="3">
                  <a:txBody>
                    <a:bodyPr/>
                    <a:lstStyle/>
                    <a:p>
                      <a:pPr algn="ctr"/>
                      <a:endParaRPr lang="en-US" sz="200" b="0" dirty="0">
                        <a:solidFill>
                          <a:schemeClr val="tx1"/>
                        </a:solidFill>
                      </a:endParaRPr>
                    </a:p>
                  </a:txBody>
                  <a:tcPr anchor="ctr">
                    <a:lnL w="12700" cmpd="sng">
                      <a:noFill/>
                    </a:lnL>
                    <a:lnR w="12700" cmpd="sng">
                      <a:noFill/>
                    </a:lnR>
                    <a:lnT w="76200" cap="flat" cmpd="sng" algn="ctr">
                      <a:no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0481105"/>
                  </a:ext>
                </a:extLst>
              </a:tr>
              <a:tr h="370840">
                <a:tc gridSpan="3">
                  <a:txBody>
                    <a:bodyPr/>
                    <a:lstStyle/>
                    <a:p>
                      <a:pPr algn="ctr"/>
                      <a:r>
                        <a:rPr lang="en-US" sz="1400" b="0" dirty="0">
                          <a:solidFill>
                            <a:schemeClr val="tx1"/>
                          </a:solidFill>
                        </a:rPr>
                        <a:t>All trainees follow the Generic Syllabus plus one of the specific syllabi below:</a:t>
                      </a:r>
                    </a:p>
                  </a:txBody>
                  <a:tcPr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757916079"/>
                  </a:ext>
                </a:extLst>
              </a:tr>
              <a:tr h="252000">
                <a:tc>
                  <a:txBody>
                    <a:bodyPr/>
                    <a:lstStyle/>
                    <a:p>
                      <a:endParaRPr lang="en-US" sz="200" dirty="0"/>
                    </a:p>
                  </a:txBody>
                  <a:tcPr anchor="ctr">
                    <a:lnT w="6350" cap="flat" cmpd="sng" algn="ctr">
                      <a:solidFill>
                        <a:schemeClr val="accent6">
                          <a:lumMod val="75000"/>
                        </a:schemeClr>
                      </a:solidFill>
                      <a:prstDash val="solid"/>
                      <a:round/>
                      <a:headEnd type="none" w="med" len="med"/>
                      <a:tailEnd type="none" w="med" len="med"/>
                    </a:lnT>
                    <a:lnB w="12700" cmpd="sng">
                      <a:noFill/>
                    </a:lnB>
                    <a:noFill/>
                  </a:tcPr>
                </a:tc>
                <a:tc>
                  <a:txBody>
                    <a:bodyPr/>
                    <a:lstStyle/>
                    <a:p>
                      <a:endParaRPr lang="en-US" sz="200" dirty="0"/>
                    </a:p>
                  </a:txBody>
                  <a:tcPr anchor="ctr">
                    <a:lnT w="6350" cap="flat" cmpd="sng" algn="ctr">
                      <a:solidFill>
                        <a:schemeClr val="accent6">
                          <a:lumMod val="75000"/>
                        </a:schemeClr>
                      </a:solidFill>
                      <a:prstDash val="solid"/>
                      <a:round/>
                      <a:headEnd type="none" w="med" len="med"/>
                      <a:tailEnd type="none" w="med" len="med"/>
                    </a:lnT>
                    <a:lnB w="12700" cmpd="sng">
                      <a:noFill/>
                    </a:lnB>
                    <a:noFill/>
                  </a:tcPr>
                </a:tc>
                <a:tc>
                  <a:txBody>
                    <a:bodyPr/>
                    <a:lstStyle/>
                    <a:p>
                      <a:endParaRPr lang="en-US" sz="200" dirty="0"/>
                    </a:p>
                  </a:txBody>
                  <a:tcPr anchor="ctr">
                    <a:lnT w="6350" cap="flat" cmpd="sng" algn="ctr">
                      <a:solidFill>
                        <a:schemeClr val="accent6">
                          <a:lumMod val="75000"/>
                        </a:schemeClr>
                      </a:solidFill>
                      <a:prstDash val="solid"/>
                      <a:round/>
                      <a:headEnd type="none" w="med" len="med"/>
                      <a:tailEnd type="none" w="med" len="med"/>
                    </a:lnT>
                    <a:lnB w="12700" cmpd="sng">
                      <a:noFill/>
                    </a:lnB>
                    <a:noFill/>
                  </a:tcPr>
                </a:tc>
                <a:extLst>
                  <a:ext uri="{0D108BD9-81ED-4DB2-BD59-A6C34878D82A}">
                    <a16:rowId xmlns:a16="http://schemas.microsoft.com/office/drawing/2014/main" val="2827998514"/>
                  </a:ext>
                </a:extLst>
              </a:tr>
              <a:tr h="334800">
                <a:tc gridSpan="3">
                  <a:txBody>
                    <a:bodyPr/>
                    <a:lstStyle/>
                    <a:p>
                      <a:pPr algn="ctr"/>
                      <a:r>
                        <a:rPr lang="en-US" sz="1600" b="1" dirty="0">
                          <a:solidFill>
                            <a:schemeClr val="bg1"/>
                          </a:solidFill>
                        </a:rPr>
                        <a:t>General Paediatrics</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206356782"/>
                  </a:ext>
                </a:extLst>
              </a:tr>
              <a:tr h="630000">
                <a:tc>
                  <a:txBody>
                    <a:bodyPr/>
                    <a:lstStyle/>
                    <a:p>
                      <a:pPr algn="ctr"/>
                      <a:endParaRPr lang="en-US" sz="1400" dirty="0"/>
                    </a:p>
                  </a:txBody>
                  <a:tcPr anchor="ctr">
                    <a:lnL w="12700" cmpd="sng">
                      <a:noFill/>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400" dirty="0"/>
                        <a:t>SPIN optional</a:t>
                      </a:r>
                    </a:p>
                  </a:txBody>
                  <a:tcPr anchor="ctr">
                    <a:lnL w="12700" cap="flat" cmpd="sng" algn="ctr">
                      <a:noFill/>
                      <a:prstDash val="sysDot"/>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en-US" sz="14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71164182"/>
                  </a:ext>
                </a:extLst>
              </a:tr>
              <a:tr h="180000">
                <a:tc>
                  <a:txBody>
                    <a:bodyPr/>
                    <a:lstStyle/>
                    <a:p>
                      <a:pPr algn="ctr"/>
                      <a:endParaRPr lang="en-US" sz="200" dirty="0"/>
                    </a:p>
                  </a:txBody>
                  <a:tcPr anchor="ctr">
                    <a:lnT w="12700" cmpd="sng">
                      <a:noFill/>
                    </a:lnT>
                    <a:lnB w="12700" cmpd="sng">
                      <a:noFill/>
                    </a:lnB>
                    <a:noFill/>
                  </a:tcPr>
                </a:tc>
                <a:tc>
                  <a:txBody>
                    <a:bodyPr/>
                    <a:lstStyle/>
                    <a:p>
                      <a:pPr algn="ctr"/>
                      <a:endParaRPr lang="en-US" sz="200" dirty="0"/>
                    </a:p>
                  </a:txBody>
                  <a:tcPr anchor="ctr">
                    <a:lnT w="12700" cmpd="sng">
                      <a:noFill/>
                    </a:lnT>
                    <a:lnB w="12700" cmpd="sng">
                      <a:noFill/>
                    </a:lnB>
                    <a:noFill/>
                  </a:tcPr>
                </a:tc>
                <a:tc>
                  <a:txBody>
                    <a:bodyPr/>
                    <a:lstStyle/>
                    <a:p>
                      <a:pPr algn="ctr"/>
                      <a:endParaRPr lang="en-US" sz="200" dirty="0"/>
                    </a:p>
                  </a:txBody>
                  <a:tcPr anchor="ctr">
                    <a:lnT w="12700" cmpd="sng">
                      <a:noFill/>
                    </a:lnT>
                    <a:lnB w="12700" cmpd="sng">
                      <a:noFill/>
                    </a:lnB>
                    <a:noFill/>
                  </a:tcPr>
                </a:tc>
                <a:extLst>
                  <a:ext uri="{0D108BD9-81ED-4DB2-BD59-A6C34878D82A}">
                    <a16:rowId xmlns:a16="http://schemas.microsoft.com/office/drawing/2014/main" val="2697381023"/>
                  </a:ext>
                </a:extLst>
              </a:tr>
              <a:tr h="370840">
                <a:tc gridSpan="3">
                  <a:txBody>
                    <a:bodyPr/>
                    <a:lstStyle/>
                    <a:p>
                      <a:pPr algn="ctr"/>
                      <a:r>
                        <a:rPr lang="en-US" sz="1600" b="1" dirty="0">
                          <a:solidFill>
                            <a:schemeClr val="bg1"/>
                          </a:solidFill>
                        </a:rPr>
                        <a:t>Sub-specialty Paediatrics</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01853848"/>
                  </a:ext>
                </a:extLst>
              </a:tr>
              <a:tr h="306000">
                <a:tc>
                  <a:txBody>
                    <a:bodyPr/>
                    <a:lstStyle/>
                    <a:p>
                      <a:pPr algn="ctr"/>
                      <a:endParaRPr lang="en-US" sz="1400" dirty="0"/>
                    </a:p>
                  </a:txBody>
                  <a:tcPr anchor="ctr">
                    <a:lnL w="12700" cmpd="sng">
                      <a:noFill/>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400" dirty="0"/>
                        <a:t>Sub-specialty 1</a:t>
                      </a:r>
                    </a:p>
                  </a:txBody>
                  <a:tcPr marL="45720" marR="45720" anchor="ctr">
                    <a:lnL w="12700" cap="flat" cmpd="sng" algn="ctr">
                      <a:noFill/>
                      <a:prstDash val="sysDot"/>
                      <a:round/>
                      <a:headEnd type="none" w="med" len="med"/>
                      <a:tailEnd type="none" w="med" len="med"/>
                    </a:lnL>
                    <a:lnR w="12700" cmpd="sng">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en-US" sz="1400" dirty="0"/>
                    </a:p>
                  </a:txBody>
                  <a:tcPr anchor="ctr">
                    <a:lnL w="12700" cmpd="sng">
                      <a:noFill/>
                    </a:lnL>
                    <a:lnR w="12700" cmpd="sng">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828887924"/>
                  </a:ext>
                </a:extLst>
              </a:tr>
              <a:tr h="306000">
                <a:tc>
                  <a:txBody>
                    <a:bodyPr/>
                    <a:lstStyle/>
                    <a:p>
                      <a:pPr algn="ctr"/>
                      <a:endParaRPr lang="en-US" sz="1400" dirty="0"/>
                    </a:p>
                  </a:txBody>
                  <a:tcPr anchor="ctr">
                    <a:lnL w="12700" cmpd="sng">
                      <a:noFill/>
                    </a:lnL>
                    <a:lnR w="12700" cap="flat" cmpd="sng" algn="ctr">
                      <a:noFill/>
                      <a:prstDash val="sysDot"/>
                      <a:round/>
                      <a:headEnd type="none" w="med" len="med"/>
                      <a:tailEnd type="none" w="med" len="med"/>
                    </a:lnR>
                    <a:lnT w="28575" cap="flat" cmpd="sng" algn="ctr">
                      <a:solidFill>
                        <a:schemeClr val="bg1"/>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400" dirty="0"/>
                        <a:t>Sub-specialty 2</a:t>
                      </a:r>
                    </a:p>
                  </a:txBody>
                  <a:tcPr marL="45720" marR="45720" anchor="ctr">
                    <a:lnL w="12700" cap="flat" cmpd="sng" algn="ctr">
                      <a:noFill/>
                      <a:prstDash val="sysDot"/>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1400" dirty="0"/>
                        <a:t>…</a:t>
                      </a:r>
                      <a:r>
                        <a:rPr lang="en-US" sz="1400" i="1" dirty="0"/>
                        <a:t>etc.</a:t>
                      </a:r>
                    </a:p>
                  </a:txBody>
                  <a:tcPr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500267451"/>
                  </a:ext>
                </a:extLst>
              </a:tr>
              <a:tr h="180000">
                <a:tc>
                  <a:txBody>
                    <a:bodyPr/>
                    <a:lstStyle/>
                    <a:p>
                      <a:pPr algn="ctr"/>
                      <a:endParaRPr lang="en-US" sz="200" dirty="0"/>
                    </a:p>
                  </a:txBody>
                  <a:tcPr anchor="ctr">
                    <a:lnT w="12700" cmpd="sng">
                      <a:noFill/>
                    </a:lnT>
                    <a:lnB w="12700" cmpd="sng">
                      <a:noFill/>
                    </a:lnB>
                    <a:noFill/>
                  </a:tcPr>
                </a:tc>
                <a:tc>
                  <a:txBody>
                    <a:bodyPr/>
                    <a:lstStyle/>
                    <a:p>
                      <a:pPr algn="ctr"/>
                      <a:endParaRPr lang="en-US" sz="200" dirty="0"/>
                    </a:p>
                  </a:txBody>
                  <a:tcPr anchor="ctr">
                    <a:lnT w="12700" cmpd="sng">
                      <a:noFill/>
                    </a:lnT>
                    <a:lnB w="12700" cmpd="sng">
                      <a:noFill/>
                    </a:lnB>
                    <a:noFill/>
                  </a:tcPr>
                </a:tc>
                <a:tc>
                  <a:txBody>
                    <a:bodyPr/>
                    <a:lstStyle/>
                    <a:p>
                      <a:pPr algn="ctr"/>
                      <a:endParaRPr lang="en-US" sz="200" dirty="0"/>
                    </a:p>
                  </a:txBody>
                  <a:tcPr anchor="ctr">
                    <a:lnT w="12700" cmpd="sng">
                      <a:noFill/>
                    </a:lnT>
                    <a:lnB w="12700" cmpd="sng">
                      <a:noFill/>
                    </a:lnB>
                    <a:noFill/>
                  </a:tcPr>
                </a:tc>
                <a:extLst>
                  <a:ext uri="{0D108BD9-81ED-4DB2-BD59-A6C34878D82A}">
                    <a16:rowId xmlns:a16="http://schemas.microsoft.com/office/drawing/2014/main" val="2033188746"/>
                  </a:ext>
                </a:extLst>
              </a:tr>
              <a:tr h="370840">
                <a:tc gridSpan="3">
                  <a:txBody>
                    <a:bodyPr/>
                    <a:lstStyle/>
                    <a:p>
                      <a:pPr algn="ctr"/>
                      <a:r>
                        <a:rPr lang="en-US" sz="1600" b="1" dirty="0">
                          <a:solidFill>
                            <a:schemeClr val="bg1"/>
                          </a:solidFill>
                        </a:rPr>
                        <a:t>Sub-specialty Paediatrics</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571625669"/>
                  </a:ext>
                </a:extLst>
              </a:tr>
              <a:tr h="306000">
                <a:tc>
                  <a:txBody>
                    <a:bodyPr/>
                    <a:lstStyle/>
                    <a:p>
                      <a:pPr algn="ctr"/>
                      <a:endParaRPr lang="en-US" sz="14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400" dirty="0"/>
                        <a:t>Sub-specialty 3</a:t>
                      </a:r>
                    </a:p>
                  </a:txBody>
                  <a:tcPr marL="45720" marR="4572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400" dirty="0"/>
                        <a:t>…</a:t>
                      </a:r>
                      <a:r>
                        <a:rPr lang="en-US" sz="1400" i="1" dirty="0"/>
                        <a:t>etc.</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74679515"/>
                  </a:ext>
                </a:extLst>
              </a:tr>
            </a:tbl>
          </a:graphicData>
        </a:graphic>
      </p:graphicFrame>
    </p:spTree>
    <p:extLst>
      <p:ext uri="{BB962C8B-B14F-4D97-AF65-F5344CB8AC3E}">
        <p14:creationId xmlns:p14="http://schemas.microsoft.com/office/powerpoint/2010/main" val="915517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F697115-2D39-6945-AFD6-813A1B68E79B}"/>
              </a:ext>
            </a:extLst>
          </p:cNvPr>
          <p:cNvGraphicFramePr>
            <a:graphicFrameLocks noGrp="1"/>
          </p:cNvGraphicFramePr>
          <p:nvPr>
            <p:extLst>
              <p:ext uri="{D42A27DB-BD31-4B8C-83A1-F6EECF244321}">
                <p14:modId xmlns:p14="http://schemas.microsoft.com/office/powerpoint/2010/main" val="3196105549"/>
              </p:ext>
            </p:extLst>
          </p:nvPr>
        </p:nvGraphicFramePr>
        <p:xfrm>
          <a:off x="404680" y="404652"/>
          <a:ext cx="6372000" cy="4785360"/>
        </p:xfrm>
        <a:graphic>
          <a:graphicData uri="http://schemas.openxmlformats.org/drawingml/2006/table">
            <a:tbl>
              <a:tblPr bandRow="1">
                <a:tableStyleId>{5C22544A-7EE6-4342-B048-85BDC9FD1C3A}</a:tableStyleId>
              </a:tblPr>
              <a:tblGrid>
                <a:gridCol w="1260000">
                  <a:extLst>
                    <a:ext uri="{9D8B030D-6E8A-4147-A177-3AD203B41FA5}">
                      <a16:colId xmlns:a16="http://schemas.microsoft.com/office/drawing/2014/main" val="2450808758"/>
                    </a:ext>
                  </a:extLst>
                </a:gridCol>
                <a:gridCol w="1260000">
                  <a:extLst>
                    <a:ext uri="{9D8B030D-6E8A-4147-A177-3AD203B41FA5}">
                      <a16:colId xmlns:a16="http://schemas.microsoft.com/office/drawing/2014/main" val="545555367"/>
                    </a:ext>
                  </a:extLst>
                </a:gridCol>
                <a:gridCol w="1260000">
                  <a:extLst>
                    <a:ext uri="{9D8B030D-6E8A-4147-A177-3AD203B41FA5}">
                      <a16:colId xmlns:a16="http://schemas.microsoft.com/office/drawing/2014/main" val="2668198467"/>
                    </a:ext>
                  </a:extLst>
                </a:gridCol>
                <a:gridCol w="1260000">
                  <a:extLst>
                    <a:ext uri="{9D8B030D-6E8A-4147-A177-3AD203B41FA5}">
                      <a16:colId xmlns:a16="http://schemas.microsoft.com/office/drawing/2014/main" val="2583283849"/>
                    </a:ext>
                  </a:extLst>
                </a:gridCol>
                <a:gridCol w="1332000">
                  <a:extLst>
                    <a:ext uri="{9D8B030D-6E8A-4147-A177-3AD203B41FA5}">
                      <a16:colId xmlns:a16="http://schemas.microsoft.com/office/drawing/2014/main" val="338679229"/>
                    </a:ext>
                  </a:extLst>
                </a:gridCol>
              </a:tblGrid>
              <a:tr h="370800">
                <a:tc gridSpan="5">
                  <a:txBody>
                    <a:bodyPr/>
                    <a:lstStyle/>
                    <a:p>
                      <a:pPr algn="ctr"/>
                      <a:r>
                        <a:rPr lang="en-US" sz="1800" b="1" dirty="0">
                          <a:solidFill>
                            <a:schemeClr val="bg1"/>
                          </a:solidFill>
                        </a:rPr>
                        <a:t>Core Paediatrics</a:t>
                      </a:r>
                    </a:p>
                  </a:txBody>
                  <a:tcPr>
                    <a:lnB w="571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a:endParaRPr lang="en-US" sz="1800" b="1" dirty="0">
                        <a:solidFill>
                          <a:schemeClr val="bg1"/>
                        </a:solidFill>
                      </a:endParaRPr>
                    </a:p>
                  </a:txBody>
                  <a:tcPr>
                    <a:lnB w="571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a:endParaRPr lang="en-US" sz="1800" b="1" dirty="0">
                        <a:solidFill>
                          <a:schemeClr val="bg1"/>
                        </a:solidFill>
                      </a:endParaRPr>
                    </a:p>
                  </a:txBody>
                  <a:tcPr>
                    <a:lnB w="571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a:endParaRPr lang="en-US" sz="1800" b="1" dirty="0">
                        <a:solidFill>
                          <a:schemeClr val="bg1"/>
                        </a:solidFill>
                      </a:endParaRPr>
                    </a:p>
                  </a:txBody>
                  <a:tcPr>
                    <a:lnB w="571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a:endParaRPr lang="en-US" sz="1800" b="1" dirty="0">
                        <a:solidFill>
                          <a:schemeClr val="bg1"/>
                        </a:solidFill>
                      </a:endParaRPr>
                    </a:p>
                  </a:txBody>
                  <a:tcPr>
                    <a:lnL w="76200" cap="flat" cmpd="sng" algn="ctr">
                      <a:noFill/>
                      <a:prstDash val="solid"/>
                      <a:round/>
                      <a:headEnd type="none" w="med" len="med"/>
                      <a:tailEnd type="none" w="med" len="med"/>
                    </a:lnL>
                    <a:lnB w="5715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19325769"/>
                  </a:ext>
                </a:extLst>
              </a:tr>
              <a:tr h="306000">
                <a:tc>
                  <a:txBody>
                    <a:bodyPr/>
                    <a:lstStyle/>
                    <a:p>
                      <a:pPr algn="ctr"/>
                      <a:r>
                        <a:rPr lang="en-US" sz="1600" b="1" dirty="0">
                          <a:solidFill>
                            <a:schemeClr val="bg1"/>
                          </a:solidFill>
                        </a:rPr>
                        <a:t>ST1</a:t>
                      </a:r>
                    </a:p>
                  </a:txBody>
                  <a:tcPr anchor="ctr">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rPr>
                        <a:t>ST2</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rPr>
                        <a:t>ST3</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rPr>
                        <a:t>Pause</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50000"/>
                      </a:schemeClr>
                    </a:solidFill>
                  </a:tcPr>
                </a:tc>
                <a:tc>
                  <a:txBody>
                    <a:bodyPr/>
                    <a:lstStyle/>
                    <a:p>
                      <a:pPr algn="ctr"/>
                      <a:r>
                        <a:rPr lang="en-US" sz="1600" b="1" dirty="0">
                          <a:solidFill>
                            <a:schemeClr val="bg1"/>
                          </a:solidFill>
                        </a:rPr>
                        <a:t>ST4</a:t>
                      </a:r>
                    </a:p>
                  </a:txBody>
                  <a:tcPr>
                    <a:lnL w="7620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099889082"/>
                  </a:ext>
                </a:extLst>
              </a:tr>
              <a:tr h="306000">
                <a:tc>
                  <a:txBody>
                    <a:bodyPr/>
                    <a:lstStyle/>
                    <a:p>
                      <a:pPr algn="ctr"/>
                      <a:r>
                        <a:rPr lang="en-US" sz="1600" b="1" dirty="0">
                          <a:solidFill>
                            <a:schemeClr val="bg1"/>
                          </a:solidFill>
                        </a:rPr>
                        <a:t>Tier 1</a:t>
                      </a:r>
                    </a:p>
                  </a:txBody>
                  <a:tcPr anchor="ctr">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60000"/>
                        <a:lumOff val="40000"/>
                      </a:schemeClr>
                    </a:solidFill>
                  </a:tcPr>
                </a:tc>
                <a:tc gridSpan="2">
                  <a:txBody>
                    <a:bodyPr/>
                    <a:lstStyle/>
                    <a:p>
                      <a:pPr algn="ctr"/>
                      <a:r>
                        <a:rPr lang="en-US" sz="1600" b="1" dirty="0">
                          <a:solidFill>
                            <a:schemeClr val="bg1"/>
                          </a:solidFill>
                        </a:rPr>
                        <a:t>Transition to tier 2</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gradFill flip="none" rotWithShape="1">
                      <a:gsLst>
                        <a:gs pos="0">
                          <a:schemeClr val="accent1">
                            <a:lumMod val="60000"/>
                            <a:lumOff val="40000"/>
                          </a:schemeClr>
                        </a:gs>
                        <a:gs pos="100000">
                          <a:schemeClr val="accent1"/>
                        </a:gs>
                      </a:gsLst>
                      <a:lin ang="0" scaled="1"/>
                      <a:tileRect/>
                    </a:gradFill>
                  </a:tcPr>
                </a:tc>
                <a:tc hMerge="1">
                  <a:txBody>
                    <a:bodyPr/>
                    <a:lstStyle/>
                    <a:p>
                      <a:pPr algn="ctr"/>
                      <a:endParaRPr lang="en-US" sz="1400" b="1"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rPr>
                        <a:t>Tier 2</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50000"/>
                      </a:schemeClr>
                    </a:solidFill>
                  </a:tcPr>
                </a:tc>
                <a:tc>
                  <a:txBody>
                    <a:bodyPr/>
                    <a:lstStyle/>
                    <a:p>
                      <a:pPr algn="ctr"/>
                      <a:r>
                        <a:rPr lang="en-US" sz="1600" b="1" dirty="0">
                          <a:solidFill>
                            <a:schemeClr val="bg1"/>
                          </a:solidFill>
                        </a:rPr>
                        <a:t>Tier 2</a:t>
                      </a:r>
                    </a:p>
                  </a:txBody>
                  <a:tcPr>
                    <a:lnL w="7620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107962721"/>
                  </a:ext>
                </a:extLst>
              </a:tr>
              <a:tr h="3744000">
                <a:tc gridSpan="3">
                  <a:txBody>
                    <a:bodyPr/>
                    <a:lstStyle/>
                    <a:p>
                      <a:r>
                        <a:rPr lang="en-US" sz="1600" b="1" dirty="0">
                          <a:solidFill>
                            <a:srgbClr val="002060"/>
                          </a:solidFill>
                        </a:rPr>
                        <a:t>New Core Training Programme</a:t>
                      </a:r>
                    </a:p>
                    <a:p>
                      <a:endParaRPr lang="en-US" sz="1400" dirty="0"/>
                    </a:p>
                    <a:p>
                      <a:r>
                        <a:rPr lang="en-US" sz="1400" dirty="0"/>
                        <a:t>Core curricular capabilities in General Paediatrics, Neonatology, Integrated (Primary/Secondary) Care, Public Health, Community Child Health, Child &amp; Adolescent Mental Health</a:t>
                      </a:r>
                    </a:p>
                    <a:p>
                      <a:endParaRPr lang="en-US" sz="1400" dirty="0"/>
                    </a:p>
                    <a:p>
                      <a:r>
                        <a:rPr lang="en-US" sz="1400" dirty="0"/>
                        <a:t>Includes sub-specialty placements</a:t>
                      </a:r>
                    </a:p>
                    <a:p>
                      <a:endParaRPr lang="en-US" sz="1400" dirty="0"/>
                    </a:p>
                    <a:p>
                      <a:r>
                        <a:rPr lang="en-US" sz="1400" dirty="0"/>
                        <a:t>Trainees will transition to tier 2 working by the end of ST3, with suitable support, supervision and assessment.</a:t>
                      </a:r>
                    </a:p>
                    <a:p>
                      <a:endParaRPr lang="en-US" sz="1400" dirty="0"/>
                    </a:p>
                  </a:txBody>
                  <a:tcPr marL="127440" marR="127440" anchor="ctr">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hMerge="1">
                  <a:txBody>
                    <a:bodyPr/>
                    <a:lstStyle/>
                    <a:p>
                      <a:endParaRPr lang="en-US"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hMerge="1">
                  <a:txBody>
                    <a:bodyPr/>
                    <a:lstStyle/>
                    <a:p>
                      <a:endParaRPr lang="en-US" sz="1400" dirty="0"/>
                    </a:p>
                  </a:txBody>
                  <a:tcPr marL="127440" marR="127440" anchor="ct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9370C"/>
                          </a:solidFill>
                          <a:effectLst/>
                          <a:uLnTx/>
                          <a:uFillTx/>
                          <a:latin typeface="+mn-lt"/>
                          <a:ea typeface="+mn-ea"/>
                          <a:cs typeface="+mn-cs"/>
                        </a:rPr>
                        <a:t>Out of Programme</a:t>
                      </a:r>
                    </a:p>
                    <a:p>
                      <a:endParaRPr lang="en-US" dirty="0"/>
                    </a:p>
                  </a:txBody>
                  <a:tcPr marL="127440" marR="12744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ST4 trainees will be 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tier 2 rota.</a:t>
                      </a:r>
                    </a:p>
                    <a:p>
                      <a:endParaRPr lang="en-US" dirty="0"/>
                    </a:p>
                  </a:txBody>
                  <a:tcPr marL="127440" marR="127440" anchor="ctr">
                    <a:lnL w="7620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85501860"/>
                  </a:ext>
                </a:extLst>
              </a:tr>
            </a:tbl>
          </a:graphicData>
        </a:graphic>
      </p:graphicFrame>
      <p:sp>
        <p:nvSpPr>
          <p:cNvPr id="26" name="Up Arrow 25">
            <a:extLst>
              <a:ext uri="{FF2B5EF4-FFF2-40B4-BE49-F238E27FC236}">
                <a16:creationId xmlns:a16="http://schemas.microsoft.com/office/drawing/2014/main" id="{35051AA0-C156-2E46-8676-58545703958A}"/>
              </a:ext>
            </a:extLst>
          </p:cNvPr>
          <p:cNvSpPr/>
          <p:nvPr/>
        </p:nvSpPr>
        <p:spPr>
          <a:xfrm>
            <a:off x="4098436" y="5213896"/>
            <a:ext cx="180692" cy="285349"/>
          </a:xfrm>
          <a:prstGeom prst="upArrow">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white"/>
              </a:solidFill>
            </a:endParaRPr>
          </a:p>
        </p:txBody>
      </p:sp>
      <p:sp>
        <p:nvSpPr>
          <p:cNvPr id="27" name="Text Box 9">
            <a:extLst>
              <a:ext uri="{FF2B5EF4-FFF2-40B4-BE49-F238E27FC236}">
                <a16:creationId xmlns:a16="http://schemas.microsoft.com/office/drawing/2014/main" id="{FDE50DEB-DD47-264C-8BDE-03804FFEA434}"/>
              </a:ext>
            </a:extLst>
          </p:cNvPr>
          <p:cNvSpPr txBox="1"/>
          <p:nvPr/>
        </p:nvSpPr>
        <p:spPr>
          <a:xfrm>
            <a:off x="3811309" y="5567927"/>
            <a:ext cx="754945" cy="401648"/>
          </a:xfrm>
          <a:prstGeom prst="rect">
            <a:avLst/>
          </a:prstGeom>
          <a:solidFill>
            <a:schemeClr val="tx1">
              <a:lumMod val="65000"/>
              <a:lumOff val="35000"/>
            </a:schemeClr>
          </a:solidFill>
          <a:ln>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200" b="1" dirty="0">
                <a:solidFill>
                  <a:schemeClr val="bg1"/>
                </a:solidFill>
                <a:ea typeface="Calibri" charset="0"/>
                <a:cs typeface="Times New Roman" charset="0"/>
              </a:rPr>
              <a:t>MRCPCH Theory</a:t>
            </a:r>
          </a:p>
        </p:txBody>
      </p:sp>
      <p:sp>
        <p:nvSpPr>
          <p:cNvPr id="29" name="Text Box 11">
            <a:extLst>
              <a:ext uri="{FF2B5EF4-FFF2-40B4-BE49-F238E27FC236}">
                <a16:creationId xmlns:a16="http://schemas.microsoft.com/office/drawing/2014/main" id="{DE0AA581-305C-8F4D-B8F9-DB0FF1C42AA2}"/>
              </a:ext>
            </a:extLst>
          </p:cNvPr>
          <p:cNvSpPr txBox="1"/>
          <p:nvPr/>
        </p:nvSpPr>
        <p:spPr>
          <a:xfrm>
            <a:off x="5036113" y="5567927"/>
            <a:ext cx="754945" cy="401648"/>
          </a:xfrm>
          <a:prstGeom prst="rect">
            <a:avLst/>
          </a:prstGeom>
          <a:solidFill>
            <a:schemeClr val="tx1">
              <a:lumMod val="65000"/>
              <a:lumOff val="35000"/>
            </a:schemeClr>
          </a:solidFill>
          <a:ln>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72000" rIns="0" bIns="72000" numCol="1" spcCol="0" rtlCol="0" fromWordArt="0" anchor="ctr" anchorCtr="0" forceAA="0" compatLnSpc="1">
            <a:prstTxWarp prst="textNoShape">
              <a:avLst/>
            </a:prstTxWarp>
            <a:noAutofit/>
          </a:bodyPr>
          <a:lstStyle/>
          <a:p>
            <a:pPr algn="ctr"/>
            <a:r>
              <a:rPr lang="en-GB" sz="1200" b="1" dirty="0">
                <a:solidFill>
                  <a:schemeClr val="bg1"/>
                </a:solidFill>
                <a:ea typeface="Calibri" charset="0"/>
                <a:cs typeface="Times New Roman" charset="0"/>
              </a:rPr>
              <a:t>MRCPCH</a:t>
            </a:r>
          </a:p>
          <a:p>
            <a:pPr algn="ctr"/>
            <a:r>
              <a:rPr lang="en-GB" sz="1200" b="1" dirty="0">
                <a:solidFill>
                  <a:schemeClr val="bg1"/>
                </a:solidFill>
                <a:ea typeface="Calibri" charset="0"/>
                <a:cs typeface="Times New Roman" charset="0"/>
              </a:rPr>
              <a:t>Clinical</a:t>
            </a:r>
            <a:r>
              <a:rPr lang="en-US" sz="1200" b="1" dirty="0">
                <a:solidFill>
                  <a:schemeClr val="bg1"/>
                </a:solidFill>
                <a:ea typeface="Calibri" charset="0"/>
                <a:cs typeface="Times New Roman" charset="0"/>
              </a:rPr>
              <a:t> </a:t>
            </a:r>
            <a:endParaRPr lang="en-GB" sz="1200" b="1" dirty="0">
              <a:solidFill>
                <a:schemeClr val="bg1"/>
              </a:solidFill>
              <a:ea typeface="Calibri" charset="0"/>
              <a:cs typeface="Times New Roman" charset="0"/>
            </a:endParaRPr>
          </a:p>
        </p:txBody>
      </p:sp>
      <p:sp>
        <p:nvSpPr>
          <p:cNvPr id="34" name="Up Arrow 33">
            <a:extLst>
              <a:ext uri="{FF2B5EF4-FFF2-40B4-BE49-F238E27FC236}">
                <a16:creationId xmlns:a16="http://schemas.microsoft.com/office/drawing/2014/main" id="{2C3D1CC2-5F34-4148-B600-05A4A97BA1B0}"/>
              </a:ext>
            </a:extLst>
          </p:cNvPr>
          <p:cNvSpPr/>
          <p:nvPr/>
        </p:nvSpPr>
        <p:spPr>
          <a:xfrm>
            <a:off x="5339019" y="5213748"/>
            <a:ext cx="180692" cy="285349"/>
          </a:xfrm>
          <a:prstGeom prst="upArrow">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white"/>
              </a:solidFill>
            </a:endParaRPr>
          </a:p>
        </p:txBody>
      </p:sp>
      <p:sp>
        <p:nvSpPr>
          <p:cNvPr id="35" name="Text Box 11">
            <a:extLst>
              <a:ext uri="{FF2B5EF4-FFF2-40B4-BE49-F238E27FC236}">
                <a16:creationId xmlns:a16="http://schemas.microsoft.com/office/drawing/2014/main" id="{AA2E8649-43FB-1449-96BF-F3F6E52927FE}"/>
              </a:ext>
            </a:extLst>
          </p:cNvPr>
          <p:cNvSpPr txBox="1"/>
          <p:nvPr/>
        </p:nvSpPr>
        <p:spPr>
          <a:xfrm>
            <a:off x="8341082" y="5577736"/>
            <a:ext cx="754945" cy="401648"/>
          </a:xfrm>
          <a:prstGeom prst="rect">
            <a:avLst/>
          </a:prstGeom>
          <a:solidFill>
            <a:schemeClr val="tx1">
              <a:lumMod val="65000"/>
              <a:lumOff val="35000"/>
            </a:schemeClr>
          </a:solidFill>
          <a:ln>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72000" rIns="0" bIns="72000" numCol="1" spcCol="0" rtlCol="0" fromWordArt="0" anchor="ctr" anchorCtr="0" forceAA="0" compatLnSpc="1">
            <a:prstTxWarp prst="textNoShape">
              <a:avLst/>
            </a:prstTxWarp>
            <a:noAutofit/>
          </a:bodyPr>
          <a:lstStyle/>
          <a:p>
            <a:pPr algn="ctr"/>
            <a:r>
              <a:rPr lang="en-GB" sz="1400" b="1" dirty="0">
                <a:solidFill>
                  <a:schemeClr val="bg1"/>
                </a:solidFill>
                <a:ea typeface="Calibri" charset="0"/>
                <a:cs typeface="Times New Roman" charset="0"/>
              </a:rPr>
              <a:t>START</a:t>
            </a:r>
          </a:p>
        </p:txBody>
      </p:sp>
      <p:sp>
        <p:nvSpPr>
          <p:cNvPr id="36" name="Up Arrow 35">
            <a:extLst>
              <a:ext uri="{FF2B5EF4-FFF2-40B4-BE49-F238E27FC236}">
                <a16:creationId xmlns:a16="http://schemas.microsoft.com/office/drawing/2014/main" id="{E202702F-AAEC-E54E-AFC1-E2E928115F51}"/>
              </a:ext>
            </a:extLst>
          </p:cNvPr>
          <p:cNvSpPr/>
          <p:nvPr/>
        </p:nvSpPr>
        <p:spPr>
          <a:xfrm>
            <a:off x="8628209" y="5223557"/>
            <a:ext cx="180692" cy="285349"/>
          </a:xfrm>
          <a:prstGeom prst="upArrow">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white"/>
              </a:solidFill>
            </a:endParaRPr>
          </a:p>
        </p:txBody>
      </p:sp>
      <p:sp>
        <p:nvSpPr>
          <p:cNvPr id="40" name="Up Arrow 39">
            <a:extLst>
              <a:ext uri="{FF2B5EF4-FFF2-40B4-BE49-F238E27FC236}">
                <a16:creationId xmlns:a16="http://schemas.microsoft.com/office/drawing/2014/main" id="{F0A60634-B905-7F44-BA9E-FFC369BC8446}"/>
              </a:ext>
            </a:extLst>
          </p:cNvPr>
          <p:cNvSpPr/>
          <p:nvPr/>
        </p:nvSpPr>
        <p:spPr>
          <a:xfrm>
            <a:off x="6752853" y="5218982"/>
            <a:ext cx="180692" cy="285349"/>
          </a:xfrm>
          <a:prstGeom prst="upArrow">
            <a:avLst/>
          </a:prstGeom>
          <a:solidFill>
            <a:schemeClr val="tx1">
              <a:lumMod val="65000"/>
              <a:lumOff val="35000"/>
              <a:alpha val="30000"/>
            </a:schemeClr>
          </a:solidFill>
          <a:ln>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white"/>
              </a:solidFill>
            </a:endParaRPr>
          </a:p>
        </p:txBody>
      </p:sp>
      <p:sp>
        <p:nvSpPr>
          <p:cNvPr id="41" name="Text Box 11">
            <a:extLst>
              <a:ext uri="{FF2B5EF4-FFF2-40B4-BE49-F238E27FC236}">
                <a16:creationId xmlns:a16="http://schemas.microsoft.com/office/drawing/2014/main" id="{87DA7E5F-9D3C-1449-99CB-2C664F7C86FF}"/>
              </a:ext>
            </a:extLst>
          </p:cNvPr>
          <p:cNvSpPr txBox="1"/>
          <p:nvPr/>
        </p:nvSpPr>
        <p:spPr>
          <a:xfrm>
            <a:off x="6465726" y="5567927"/>
            <a:ext cx="754945" cy="401648"/>
          </a:xfrm>
          <a:prstGeom prst="rect">
            <a:avLst/>
          </a:prstGeom>
          <a:solidFill>
            <a:schemeClr val="tx1">
              <a:lumMod val="65000"/>
              <a:lumOff val="35000"/>
              <a:alpha val="30000"/>
            </a:schemeClr>
          </a:solidFill>
          <a:ln>
            <a:solidFill>
              <a:schemeClr val="tx1">
                <a:alpha val="30000"/>
              </a:scheme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72000" rIns="0" bIns="72000" numCol="1" spcCol="0" rtlCol="0" fromWordArt="0" anchor="ctr" anchorCtr="0" forceAA="0" compatLnSpc="1">
            <a:prstTxWarp prst="textNoShape">
              <a:avLst/>
            </a:prstTxWarp>
            <a:noAutofit/>
          </a:bodyPr>
          <a:lstStyle/>
          <a:p>
            <a:pPr algn="ctr"/>
            <a:r>
              <a:rPr lang="en-GB" sz="1200" b="1" dirty="0">
                <a:solidFill>
                  <a:schemeClr val="bg1"/>
                </a:solidFill>
                <a:ea typeface="Calibri" charset="0"/>
                <a:cs typeface="Times New Roman" charset="0"/>
              </a:rPr>
              <a:t>MRCPCH</a:t>
            </a:r>
          </a:p>
          <a:p>
            <a:pPr algn="ctr"/>
            <a:r>
              <a:rPr lang="en-GB" sz="1200" b="1" dirty="0">
                <a:solidFill>
                  <a:schemeClr val="bg1"/>
                </a:solidFill>
                <a:ea typeface="Calibri" charset="0"/>
                <a:cs typeface="Times New Roman" charset="0"/>
              </a:rPr>
              <a:t>Clinical</a:t>
            </a:r>
            <a:r>
              <a:rPr lang="en-US" sz="1200" b="1">
                <a:solidFill>
                  <a:schemeClr val="bg1"/>
                </a:solidFill>
                <a:ea typeface="Calibri" charset="0"/>
                <a:cs typeface="Times New Roman" charset="0"/>
              </a:rPr>
              <a:t> </a:t>
            </a:r>
            <a:endParaRPr lang="en-GB" sz="1200" b="1" dirty="0">
              <a:solidFill>
                <a:schemeClr val="bg1"/>
              </a:solidFill>
              <a:ea typeface="Calibri" charset="0"/>
              <a:cs typeface="Times New Roman" charset="0"/>
            </a:endParaRPr>
          </a:p>
        </p:txBody>
      </p:sp>
      <p:cxnSp>
        <p:nvCxnSpPr>
          <p:cNvPr id="16" name="Straight Connector 15">
            <a:extLst>
              <a:ext uri="{FF2B5EF4-FFF2-40B4-BE49-F238E27FC236}">
                <a16:creationId xmlns:a16="http://schemas.microsoft.com/office/drawing/2014/main" id="{3FC6FFCC-807B-6041-8962-DD6172EF4A34}"/>
              </a:ext>
            </a:extLst>
          </p:cNvPr>
          <p:cNvCxnSpPr/>
          <p:nvPr/>
        </p:nvCxnSpPr>
        <p:spPr>
          <a:xfrm>
            <a:off x="5583564" y="5567927"/>
            <a:ext cx="876570" cy="0"/>
          </a:xfrm>
          <a:prstGeom prst="line">
            <a:avLst/>
          </a:prstGeom>
          <a:ln w="127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B7F45C6-35C1-3A48-A2CC-B22B1FBBE4DF}"/>
              </a:ext>
            </a:extLst>
          </p:cNvPr>
          <p:cNvCxnSpPr/>
          <p:nvPr/>
        </p:nvCxnSpPr>
        <p:spPr>
          <a:xfrm>
            <a:off x="5583564" y="5969575"/>
            <a:ext cx="876570" cy="0"/>
          </a:xfrm>
          <a:prstGeom prst="line">
            <a:avLst/>
          </a:prstGeom>
          <a:ln w="127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C1A527CA-08CA-4440-B852-CCF195ACC0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88594" y="6217648"/>
            <a:ext cx="1255601" cy="613019"/>
          </a:xfrm>
          <a:prstGeom prst="rect">
            <a:avLst/>
          </a:prstGeom>
        </p:spPr>
      </p:pic>
      <p:graphicFrame>
        <p:nvGraphicFramePr>
          <p:cNvPr id="3" name="Table 2">
            <a:extLst>
              <a:ext uri="{FF2B5EF4-FFF2-40B4-BE49-F238E27FC236}">
                <a16:creationId xmlns:a16="http://schemas.microsoft.com/office/drawing/2014/main" id="{DC8AAF37-B9C4-384C-8805-19ACC498B031}"/>
              </a:ext>
            </a:extLst>
          </p:cNvPr>
          <p:cNvGraphicFramePr>
            <a:graphicFrameLocks noGrp="1"/>
          </p:cNvGraphicFramePr>
          <p:nvPr>
            <p:extLst>
              <p:ext uri="{D42A27DB-BD31-4B8C-83A1-F6EECF244321}">
                <p14:modId xmlns:p14="http://schemas.microsoft.com/office/powerpoint/2010/main" val="1937204507"/>
              </p:ext>
            </p:extLst>
          </p:nvPr>
        </p:nvGraphicFramePr>
        <p:xfrm>
          <a:off x="6843199" y="399651"/>
          <a:ext cx="3780000" cy="478160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310389441"/>
                    </a:ext>
                  </a:extLst>
                </a:gridCol>
                <a:gridCol w="1260000">
                  <a:extLst>
                    <a:ext uri="{9D8B030D-6E8A-4147-A177-3AD203B41FA5}">
                      <a16:colId xmlns:a16="http://schemas.microsoft.com/office/drawing/2014/main" val="8535514"/>
                    </a:ext>
                  </a:extLst>
                </a:gridCol>
                <a:gridCol w="1260000">
                  <a:extLst>
                    <a:ext uri="{9D8B030D-6E8A-4147-A177-3AD203B41FA5}">
                      <a16:colId xmlns:a16="http://schemas.microsoft.com/office/drawing/2014/main" val="3565794586"/>
                    </a:ext>
                  </a:extLst>
                </a:gridCol>
              </a:tblGrid>
              <a:tr h="367200">
                <a:tc gridSpan="3">
                  <a:txBody>
                    <a:bodyPr/>
                    <a:lstStyle/>
                    <a:p>
                      <a:pPr algn="ctr"/>
                      <a:r>
                        <a:rPr lang="en-US" dirty="0"/>
                        <a:t>Specialty Paediatrics</a:t>
                      </a:r>
                    </a:p>
                  </a:txBody>
                  <a:tcPr anchor="ctr">
                    <a:lnB w="76200" cap="flat" cmpd="sng" algn="ctr">
                      <a:solidFill>
                        <a:schemeClr val="bg1"/>
                      </a:solidFill>
                      <a:prstDash val="solid"/>
                      <a:round/>
                      <a:headEnd type="none" w="med" len="med"/>
                      <a:tailEnd type="none" w="med" len="med"/>
                    </a:lnB>
                    <a:solidFill>
                      <a:schemeClr val="accent6">
                        <a:lumMod val="5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75278002"/>
                  </a:ext>
                </a:extLst>
              </a:tr>
              <a:tr h="334800">
                <a:tc>
                  <a:txBody>
                    <a:bodyPr/>
                    <a:lstStyle/>
                    <a:p>
                      <a:pPr algn="ctr"/>
                      <a:r>
                        <a:rPr lang="en-US" sz="1600" b="1" dirty="0">
                          <a:solidFill>
                            <a:schemeClr val="bg1"/>
                          </a:solidFill>
                        </a:rPr>
                        <a:t>ST5</a:t>
                      </a: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accent6">
                        <a:lumMod val="75000"/>
                      </a:schemeClr>
                    </a:solidFill>
                  </a:tcPr>
                </a:tc>
                <a:tc>
                  <a:txBody>
                    <a:bodyPr/>
                    <a:lstStyle/>
                    <a:p>
                      <a:pPr algn="ctr"/>
                      <a:r>
                        <a:rPr lang="en-US" sz="1600" b="1" dirty="0">
                          <a:solidFill>
                            <a:schemeClr val="bg1"/>
                          </a:solidFill>
                        </a:rPr>
                        <a:t>ST6</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accent6">
                        <a:lumMod val="75000"/>
                      </a:schemeClr>
                    </a:solidFill>
                  </a:tcPr>
                </a:tc>
                <a:tc>
                  <a:txBody>
                    <a:bodyPr/>
                    <a:lstStyle/>
                    <a:p>
                      <a:pPr algn="ctr"/>
                      <a:r>
                        <a:rPr lang="en-US" sz="1600" b="1" dirty="0">
                          <a:solidFill>
                            <a:schemeClr val="bg1"/>
                          </a:solidFill>
                        </a:rPr>
                        <a:t>ST7</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543793303"/>
                  </a:ext>
                </a:extLst>
              </a:tr>
              <a:tr h="324000">
                <a:tc gridSpan="3">
                  <a:txBody>
                    <a:bodyPr/>
                    <a:lstStyle/>
                    <a:p>
                      <a:pPr algn="ctr"/>
                      <a:endParaRPr lang="en-US" sz="200" b="0" dirty="0">
                        <a:solidFill>
                          <a:schemeClr val="tx1"/>
                        </a:solidFill>
                      </a:endParaRPr>
                    </a:p>
                  </a:txBody>
                  <a:tcPr anchor="ctr">
                    <a:lnL w="12700" cmpd="sng">
                      <a:noFill/>
                    </a:lnL>
                    <a:lnR w="12700" cmpd="sng">
                      <a:noFill/>
                    </a:lnR>
                    <a:lnT w="76200" cap="flat" cmpd="sng" algn="ctr">
                      <a:no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0481105"/>
                  </a:ext>
                </a:extLst>
              </a:tr>
              <a:tr h="370840">
                <a:tc gridSpan="3">
                  <a:txBody>
                    <a:bodyPr/>
                    <a:lstStyle/>
                    <a:p>
                      <a:pPr algn="ctr"/>
                      <a:r>
                        <a:rPr lang="en-US" sz="1400" b="0" dirty="0">
                          <a:solidFill>
                            <a:schemeClr val="tx1"/>
                          </a:solidFill>
                        </a:rPr>
                        <a:t>All trainees follow the Generic Syllabus plus one of the specific syllabi below:</a:t>
                      </a:r>
                    </a:p>
                  </a:txBody>
                  <a:tcPr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757916079"/>
                  </a:ext>
                </a:extLst>
              </a:tr>
              <a:tr h="252000">
                <a:tc>
                  <a:txBody>
                    <a:bodyPr/>
                    <a:lstStyle/>
                    <a:p>
                      <a:endParaRPr lang="en-US" sz="200" dirty="0"/>
                    </a:p>
                  </a:txBody>
                  <a:tcPr anchor="ctr">
                    <a:lnT w="6350" cap="flat" cmpd="sng" algn="ctr">
                      <a:solidFill>
                        <a:schemeClr val="accent6">
                          <a:lumMod val="75000"/>
                        </a:schemeClr>
                      </a:solidFill>
                      <a:prstDash val="solid"/>
                      <a:round/>
                      <a:headEnd type="none" w="med" len="med"/>
                      <a:tailEnd type="none" w="med" len="med"/>
                    </a:lnT>
                    <a:lnB w="12700" cmpd="sng">
                      <a:noFill/>
                    </a:lnB>
                    <a:noFill/>
                  </a:tcPr>
                </a:tc>
                <a:tc>
                  <a:txBody>
                    <a:bodyPr/>
                    <a:lstStyle/>
                    <a:p>
                      <a:endParaRPr lang="en-US" sz="200" dirty="0"/>
                    </a:p>
                  </a:txBody>
                  <a:tcPr anchor="ctr">
                    <a:lnT w="6350" cap="flat" cmpd="sng" algn="ctr">
                      <a:solidFill>
                        <a:schemeClr val="accent6">
                          <a:lumMod val="75000"/>
                        </a:schemeClr>
                      </a:solidFill>
                      <a:prstDash val="solid"/>
                      <a:round/>
                      <a:headEnd type="none" w="med" len="med"/>
                      <a:tailEnd type="none" w="med" len="med"/>
                    </a:lnT>
                    <a:lnB w="12700" cmpd="sng">
                      <a:noFill/>
                    </a:lnB>
                    <a:noFill/>
                  </a:tcPr>
                </a:tc>
                <a:tc>
                  <a:txBody>
                    <a:bodyPr/>
                    <a:lstStyle/>
                    <a:p>
                      <a:endParaRPr lang="en-US" sz="200" dirty="0"/>
                    </a:p>
                  </a:txBody>
                  <a:tcPr anchor="ctr">
                    <a:lnT w="6350" cap="flat" cmpd="sng" algn="ctr">
                      <a:solidFill>
                        <a:schemeClr val="accent6">
                          <a:lumMod val="75000"/>
                        </a:schemeClr>
                      </a:solidFill>
                      <a:prstDash val="solid"/>
                      <a:round/>
                      <a:headEnd type="none" w="med" len="med"/>
                      <a:tailEnd type="none" w="med" len="med"/>
                    </a:lnT>
                    <a:lnB w="12700" cmpd="sng">
                      <a:noFill/>
                    </a:lnB>
                    <a:noFill/>
                  </a:tcPr>
                </a:tc>
                <a:extLst>
                  <a:ext uri="{0D108BD9-81ED-4DB2-BD59-A6C34878D82A}">
                    <a16:rowId xmlns:a16="http://schemas.microsoft.com/office/drawing/2014/main" val="2827998514"/>
                  </a:ext>
                </a:extLst>
              </a:tr>
              <a:tr h="334800">
                <a:tc gridSpan="3">
                  <a:txBody>
                    <a:bodyPr/>
                    <a:lstStyle/>
                    <a:p>
                      <a:pPr algn="ctr"/>
                      <a:r>
                        <a:rPr lang="en-US" sz="1600" b="1" dirty="0">
                          <a:solidFill>
                            <a:schemeClr val="bg1"/>
                          </a:solidFill>
                        </a:rPr>
                        <a:t>General Paediatrics</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206356782"/>
                  </a:ext>
                </a:extLst>
              </a:tr>
              <a:tr h="630000">
                <a:tc>
                  <a:txBody>
                    <a:bodyPr/>
                    <a:lstStyle/>
                    <a:p>
                      <a:pPr algn="ctr"/>
                      <a:endParaRPr lang="en-US" sz="1400" dirty="0"/>
                    </a:p>
                  </a:txBody>
                  <a:tcPr anchor="ctr">
                    <a:lnL w="12700" cmpd="sng">
                      <a:noFill/>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400" dirty="0"/>
                        <a:t>SPIN optional</a:t>
                      </a:r>
                    </a:p>
                  </a:txBody>
                  <a:tcPr anchor="ctr">
                    <a:lnL w="12700" cap="flat" cmpd="sng" algn="ctr">
                      <a:noFill/>
                      <a:prstDash val="sysDot"/>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en-US" sz="14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71164182"/>
                  </a:ext>
                </a:extLst>
              </a:tr>
              <a:tr h="180000">
                <a:tc>
                  <a:txBody>
                    <a:bodyPr/>
                    <a:lstStyle/>
                    <a:p>
                      <a:pPr algn="ctr"/>
                      <a:endParaRPr lang="en-US" sz="200" dirty="0"/>
                    </a:p>
                  </a:txBody>
                  <a:tcPr anchor="ctr">
                    <a:lnT w="12700" cmpd="sng">
                      <a:noFill/>
                    </a:lnT>
                    <a:lnB w="12700" cmpd="sng">
                      <a:noFill/>
                    </a:lnB>
                    <a:noFill/>
                  </a:tcPr>
                </a:tc>
                <a:tc>
                  <a:txBody>
                    <a:bodyPr/>
                    <a:lstStyle/>
                    <a:p>
                      <a:pPr algn="ctr"/>
                      <a:endParaRPr lang="en-US" sz="200" dirty="0"/>
                    </a:p>
                  </a:txBody>
                  <a:tcPr anchor="ctr">
                    <a:lnT w="12700" cmpd="sng">
                      <a:noFill/>
                    </a:lnT>
                    <a:lnB w="12700" cmpd="sng">
                      <a:noFill/>
                    </a:lnB>
                    <a:noFill/>
                  </a:tcPr>
                </a:tc>
                <a:tc>
                  <a:txBody>
                    <a:bodyPr/>
                    <a:lstStyle/>
                    <a:p>
                      <a:pPr algn="ctr"/>
                      <a:endParaRPr lang="en-US" sz="200" dirty="0"/>
                    </a:p>
                  </a:txBody>
                  <a:tcPr anchor="ctr">
                    <a:lnT w="12700" cmpd="sng">
                      <a:noFill/>
                    </a:lnT>
                    <a:lnB w="12700" cmpd="sng">
                      <a:noFill/>
                    </a:lnB>
                    <a:noFill/>
                  </a:tcPr>
                </a:tc>
                <a:extLst>
                  <a:ext uri="{0D108BD9-81ED-4DB2-BD59-A6C34878D82A}">
                    <a16:rowId xmlns:a16="http://schemas.microsoft.com/office/drawing/2014/main" val="2697381023"/>
                  </a:ext>
                </a:extLst>
              </a:tr>
              <a:tr h="370840">
                <a:tc gridSpan="3">
                  <a:txBody>
                    <a:bodyPr/>
                    <a:lstStyle/>
                    <a:p>
                      <a:pPr algn="ctr"/>
                      <a:r>
                        <a:rPr lang="en-US" sz="1600" b="1" dirty="0">
                          <a:solidFill>
                            <a:schemeClr val="bg1"/>
                          </a:solidFill>
                        </a:rPr>
                        <a:t>Sub-specialty Paediatrics</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01853848"/>
                  </a:ext>
                </a:extLst>
              </a:tr>
              <a:tr h="306000">
                <a:tc>
                  <a:txBody>
                    <a:bodyPr/>
                    <a:lstStyle/>
                    <a:p>
                      <a:pPr algn="ctr"/>
                      <a:endParaRPr lang="en-US" sz="1400" dirty="0"/>
                    </a:p>
                  </a:txBody>
                  <a:tcPr anchor="ctr">
                    <a:lnL w="12700" cmpd="sng">
                      <a:noFill/>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400" dirty="0"/>
                        <a:t>Sub-specialty 1</a:t>
                      </a:r>
                    </a:p>
                  </a:txBody>
                  <a:tcPr marL="45720" marR="45720" anchor="ctr">
                    <a:lnL w="12700" cap="flat" cmpd="sng" algn="ctr">
                      <a:noFill/>
                      <a:prstDash val="sysDot"/>
                      <a:round/>
                      <a:headEnd type="none" w="med" len="med"/>
                      <a:tailEnd type="none" w="med" len="med"/>
                    </a:lnL>
                    <a:lnR w="12700" cmpd="sng">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en-US" sz="1400" dirty="0"/>
                    </a:p>
                  </a:txBody>
                  <a:tcPr anchor="ctr">
                    <a:lnL w="12700" cmpd="sng">
                      <a:noFill/>
                    </a:lnL>
                    <a:lnR w="12700" cmpd="sng">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828887924"/>
                  </a:ext>
                </a:extLst>
              </a:tr>
              <a:tr h="306000">
                <a:tc>
                  <a:txBody>
                    <a:bodyPr/>
                    <a:lstStyle/>
                    <a:p>
                      <a:pPr algn="ctr"/>
                      <a:endParaRPr lang="en-US" sz="1400" dirty="0"/>
                    </a:p>
                  </a:txBody>
                  <a:tcPr anchor="ctr">
                    <a:lnL w="12700" cmpd="sng">
                      <a:noFill/>
                    </a:lnL>
                    <a:lnR w="12700" cap="flat" cmpd="sng" algn="ctr">
                      <a:noFill/>
                      <a:prstDash val="sysDot"/>
                      <a:round/>
                      <a:headEnd type="none" w="med" len="med"/>
                      <a:tailEnd type="none" w="med" len="med"/>
                    </a:lnR>
                    <a:lnT w="28575" cap="flat" cmpd="sng" algn="ctr">
                      <a:solidFill>
                        <a:schemeClr val="bg1"/>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400" dirty="0"/>
                        <a:t>Sub-specialty 2</a:t>
                      </a:r>
                    </a:p>
                  </a:txBody>
                  <a:tcPr marL="45720" marR="45720" anchor="ctr">
                    <a:lnL w="12700" cap="flat" cmpd="sng" algn="ctr">
                      <a:noFill/>
                      <a:prstDash val="sysDot"/>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1400" dirty="0"/>
                        <a:t>…</a:t>
                      </a:r>
                      <a:r>
                        <a:rPr lang="en-US" sz="1400" i="1" dirty="0"/>
                        <a:t>etc.</a:t>
                      </a:r>
                    </a:p>
                  </a:txBody>
                  <a:tcPr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500267451"/>
                  </a:ext>
                </a:extLst>
              </a:tr>
              <a:tr h="180000">
                <a:tc>
                  <a:txBody>
                    <a:bodyPr/>
                    <a:lstStyle/>
                    <a:p>
                      <a:pPr algn="ctr"/>
                      <a:endParaRPr lang="en-US" sz="200" dirty="0"/>
                    </a:p>
                  </a:txBody>
                  <a:tcPr anchor="ctr">
                    <a:lnT w="12700" cmpd="sng">
                      <a:noFill/>
                    </a:lnT>
                    <a:lnB w="12700" cmpd="sng">
                      <a:noFill/>
                    </a:lnB>
                    <a:noFill/>
                  </a:tcPr>
                </a:tc>
                <a:tc>
                  <a:txBody>
                    <a:bodyPr/>
                    <a:lstStyle/>
                    <a:p>
                      <a:pPr algn="ctr"/>
                      <a:endParaRPr lang="en-US" sz="200" dirty="0"/>
                    </a:p>
                  </a:txBody>
                  <a:tcPr anchor="ctr">
                    <a:lnT w="12700" cmpd="sng">
                      <a:noFill/>
                    </a:lnT>
                    <a:lnB w="12700" cmpd="sng">
                      <a:noFill/>
                    </a:lnB>
                    <a:noFill/>
                  </a:tcPr>
                </a:tc>
                <a:tc>
                  <a:txBody>
                    <a:bodyPr/>
                    <a:lstStyle/>
                    <a:p>
                      <a:pPr algn="ctr"/>
                      <a:endParaRPr lang="en-US" sz="200" dirty="0"/>
                    </a:p>
                  </a:txBody>
                  <a:tcPr anchor="ctr">
                    <a:lnT w="12700" cmpd="sng">
                      <a:noFill/>
                    </a:lnT>
                    <a:lnB w="12700" cmpd="sng">
                      <a:noFill/>
                    </a:lnB>
                    <a:noFill/>
                  </a:tcPr>
                </a:tc>
                <a:extLst>
                  <a:ext uri="{0D108BD9-81ED-4DB2-BD59-A6C34878D82A}">
                    <a16:rowId xmlns:a16="http://schemas.microsoft.com/office/drawing/2014/main" val="2033188746"/>
                  </a:ext>
                </a:extLst>
              </a:tr>
              <a:tr h="370840">
                <a:tc gridSpan="3">
                  <a:txBody>
                    <a:bodyPr/>
                    <a:lstStyle/>
                    <a:p>
                      <a:pPr algn="ctr"/>
                      <a:r>
                        <a:rPr lang="en-US" sz="1600" b="1" dirty="0">
                          <a:solidFill>
                            <a:schemeClr val="bg1"/>
                          </a:solidFill>
                        </a:rPr>
                        <a:t>Sub-specialty Paediatrics</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571625669"/>
                  </a:ext>
                </a:extLst>
              </a:tr>
              <a:tr h="306000">
                <a:tc>
                  <a:txBody>
                    <a:bodyPr/>
                    <a:lstStyle/>
                    <a:p>
                      <a:pPr algn="ctr"/>
                      <a:endParaRPr lang="en-US" sz="14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400" dirty="0"/>
                        <a:t>Sub-specialty 3</a:t>
                      </a:r>
                    </a:p>
                  </a:txBody>
                  <a:tcPr marL="45720" marR="4572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400" dirty="0"/>
                        <a:t>…</a:t>
                      </a:r>
                      <a:r>
                        <a:rPr lang="en-US" sz="1400" i="1" dirty="0"/>
                        <a:t>etc.</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74679515"/>
                  </a:ext>
                </a:extLst>
              </a:tr>
            </a:tbl>
          </a:graphicData>
        </a:graphic>
      </p:graphicFrame>
      <p:sp>
        <p:nvSpPr>
          <p:cNvPr id="23" name="Rectangle 22">
            <a:extLst>
              <a:ext uri="{FF2B5EF4-FFF2-40B4-BE49-F238E27FC236}">
                <a16:creationId xmlns:a16="http://schemas.microsoft.com/office/drawing/2014/main" id="{2C9BD43F-696A-F14E-A5EC-D82AD7173CC0}"/>
              </a:ext>
            </a:extLst>
          </p:cNvPr>
          <p:cNvSpPr/>
          <p:nvPr/>
        </p:nvSpPr>
        <p:spPr>
          <a:xfrm>
            <a:off x="10779400" y="2278978"/>
            <a:ext cx="1083268" cy="48781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CCT Paediatrics</a:t>
            </a:r>
          </a:p>
        </p:txBody>
      </p:sp>
      <p:sp>
        <p:nvSpPr>
          <p:cNvPr id="24" name="Rectangle 23">
            <a:extLst>
              <a:ext uri="{FF2B5EF4-FFF2-40B4-BE49-F238E27FC236}">
                <a16:creationId xmlns:a16="http://schemas.microsoft.com/office/drawing/2014/main" id="{7CE8F3E7-8326-9D46-B0AD-E5E6AEF77F80}"/>
              </a:ext>
            </a:extLst>
          </p:cNvPr>
          <p:cNvSpPr/>
          <p:nvPr/>
        </p:nvSpPr>
        <p:spPr>
          <a:xfrm>
            <a:off x="10777976" y="2805258"/>
            <a:ext cx="1083267" cy="323914"/>
          </a:xfrm>
          <a:prstGeom prst="rect">
            <a:avLst/>
          </a:prstGeom>
          <a:solidFill>
            <a:srgbClr val="FFD7D6"/>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C00000"/>
                </a:solidFill>
              </a:rPr>
              <a:t>SPIN </a:t>
            </a:r>
            <a:r>
              <a:rPr lang="en-US" sz="1200" dirty="0">
                <a:solidFill>
                  <a:srgbClr val="C00000"/>
                </a:solidFill>
              </a:rPr>
              <a:t>(If done)</a:t>
            </a:r>
            <a:endParaRPr lang="en-US" sz="1400" dirty="0">
              <a:solidFill>
                <a:srgbClr val="C00000"/>
              </a:solidFill>
            </a:endParaRPr>
          </a:p>
        </p:txBody>
      </p:sp>
      <p:sp>
        <p:nvSpPr>
          <p:cNvPr id="25" name="Rectangle 24">
            <a:extLst>
              <a:ext uri="{FF2B5EF4-FFF2-40B4-BE49-F238E27FC236}">
                <a16:creationId xmlns:a16="http://schemas.microsoft.com/office/drawing/2014/main" id="{96B5858D-FCD8-924D-B5B6-130256F5947F}"/>
              </a:ext>
            </a:extLst>
          </p:cNvPr>
          <p:cNvSpPr/>
          <p:nvPr/>
        </p:nvSpPr>
        <p:spPr>
          <a:xfrm>
            <a:off x="10779401" y="3752744"/>
            <a:ext cx="1083268" cy="48781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CCT Paediatrics</a:t>
            </a:r>
          </a:p>
        </p:txBody>
      </p:sp>
      <p:sp>
        <p:nvSpPr>
          <p:cNvPr id="37" name="Rectangle 36">
            <a:extLst>
              <a:ext uri="{FF2B5EF4-FFF2-40B4-BE49-F238E27FC236}">
                <a16:creationId xmlns:a16="http://schemas.microsoft.com/office/drawing/2014/main" id="{4E7A5AC2-C059-F847-8F36-D30A2A6B7D16}"/>
              </a:ext>
            </a:extLst>
          </p:cNvPr>
          <p:cNvSpPr/>
          <p:nvPr/>
        </p:nvSpPr>
        <p:spPr>
          <a:xfrm>
            <a:off x="10777976" y="4294542"/>
            <a:ext cx="1083268" cy="323914"/>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US" sz="1200" dirty="0">
                <a:solidFill>
                  <a:schemeClr val="bg1"/>
                </a:solidFill>
              </a:rPr>
              <a:t>(Sub-specialty)</a:t>
            </a:r>
          </a:p>
        </p:txBody>
      </p:sp>
    </p:spTree>
    <p:extLst>
      <p:ext uri="{BB962C8B-B14F-4D97-AF65-F5344CB8AC3E}">
        <p14:creationId xmlns:p14="http://schemas.microsoft.com/office/powerpoint/2010/main" val="1778398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ight Arrow 27">
            <a:extLst>
              <a:ext uri="{FF2B5EF4-FFF2-40B4-BE49-F238E27FC236}">
                <a16:creationId xmlns:a16="http://schemas.microsoft.com/office/drawing/2014/main" id="{A4053C49-99A2-0049-AAB6-488305890AD3}"/>
              </a:ext>
            </a:extLst>
          </p:cNvPr>
          <p:cNvSpPr/>
          <p:nvPr/>
        </p:nvSpPr>
        <p:spPr>
          <a:xfrm>
            <a:off x="5596119" y="2226351"/>
            <a:ext cx="979753" cy="914400"/>
          </a:xfrm>
          <a:prstGeom prst="rightArrow">
            <a:avLst>
              <a:gd name="adj1" fmla="val 78183"/>
              <a:gd name="adj2" fmla="val 28182"/>
            </a:avLst>
          </a:prstGeom>
          <a:solidFill>
            <a:schemeClr val="accent2">
              <a:lumMod val="40000"/>
              <a:lumOff val="6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9370C"/>
                </a:solidFill>
              </a:rPr>
              <a:t>70%</a:t>
            </a:r>
          </a:p>
        </p:txBody>
      </p:sp>
      <p:sp>
        <p:nvSpPr>
          <p:cNvPr id="29" name="Right Arrow 28">
            <a:extLst>
              <a:ext uri="{FF2B5EF4-FFF2-40B4-BE49-F238E27FC236}">
                <a16:creationId xmlns:a16="http://schemas.microsoft.com/office/drawing/2014/main" id="{52DA62EB-3F2A-674D-AF48-33286DBA1CCD}"/>
              </a:ext>
            </a:extLst>
          </p:cNvPr>
          <p:cNvSpPr/>
          <p:nvPr/>
        </p:nvSpPr>
        <p:spPr>
          <a:xfrm>
            <a:off x="5596117" y="3969959"/>
            <a:ext cx="979755" cy="599670"/>
          </a:xfrm>
          <a:prstGeom prst="rightArrow">
            <a:avLst>
              <a:gd name="adj1" fmla="val 78183"/>
              <a:gd name="adj2" fmla="val 36217"/>
            </a:avLst>
          </a:prstGeom>
          <a:solidFill>
            <a:schemeClr val="accent2">
              <a:lumMod val="40000"/>
              <a:lumOff val="6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9370C"/>
                </a:solidFill>
              </a:rPr>
              <a:t>30%</a:t>
            </a:r>
          </a:p>
        </p:txBody>
      </p:sp>
      <p:sp>
        <p:nvSpPr>
          <p:cNvPr id="30" name="Right Bracket 29">
            <a:extLst>
              <a:ext uri="{FF2B5EF4-FFF2-40B4-BE49-F238E27FC236}">
                <a16:creationId xmlns:a16="http://schemas.microsoft.com/office/drawing/2014/main" id="{BD9A4B83-35B5-364A-8702-DE12D5236A41}"/>
              </a:ext>
            </a:extLst>
          </p:cNvPr>
          <p:cNvSpPr/>
          <p:nvPr/>
        </p:nvSpPr>
        <p:spPr>
          <a:xfrm rot="10800000">
            <a:off x="6699549" y="3345627"/>
            <a:ext cx="106607" cy="1835624"/>
          </a:xfrm>
          <a:prstGeom prst="rightBracket">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ket 30">
            <a:extLst>
              <a:ext uri="{FF2B5EF4-FFF2-40B4-BE49-F238E27FC236}">
                <a16:creationId xmlns:a16="http://schemas.microsoft.com/office/drawing/2014/main" id="{641AA23F-7ED9-B145-A756-F942E0AC40E9}"/>
              </a:ext>
            </a:extLst>
          </p:cNvPr>
          <p:cNvSpPr/>
          <p:nvPr/>
        </p:nvSpPr>
        <p:spPr>
          <a:xfrm rot="10800000">
            <a:off x="6699544" y="2205280"/>
            <a:ext cx="106609" cy="956542"/>
          </a:xfrm>
          <a:prstGeom prst="rightBracket">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32" name="Table 31">
            <a:extLst>
              <a:ext uri="{FF2B5EF4-FFF2-40B4-BE49-F238E27FC236}">
                <a16:creationId xmlns:a16="http://schemas.microsoft.com/office/drawing/2014/main" id="{7754D106-CEC9-9742-873F-ADFFCAC8B007}"/>
              </a:ext>
            </a:extLst>
          </p:cNvPr>
          <p:cNvGraphicFramePr>
            <a:graphicFrameLocks noGrp="1"/>
          </p:cNvGraphicFramePr>
          <p:nvPr>
            <p:extLst>
              <p:ext uri="{D42A27DB-BD31-4B8C-83A1-F6EECF244321}">
                <p14:modId xmlns:p14="http://schemas.microsoft.com/office/powerpoint/2010/main" val="2695066762"/>
              </p:ext>
            </p:extLst>
          </p:nvPr>
        </p:nvGraphicFramePr>
        <p:xfrm>
          <a:off x="6843199" y="399651"/>
          <a:ext cx="3780000" cy="478160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310389441"/>
                    </a:ext>
                  </a:extLst>
                </a:gridCol>
                <a:gridCol w="1260000">
                  <a:extLst>
                    <a:ext uri="{9D8B030D-6E8A-4147-A177-3AD203B41FA5}">
                      <a16:colId xmlns:a16="http://schemas.microsoft.com/office/drawing/2014/main" val="8535514"/>
                    </a:ext>
                  </a:extLst>
                </a:gridCol>
                <a:gridCol w="1260000">
                  <a:extLst>
                    <a:ext uri="{9D8B030D-6E8A-4147-A177-3AD203B41FA5}">
                      <a16:colId xmlns:a16="http://schemas.microsoft.com/office/drawing/2014/main" val="3565794586"/>
                    </a:ext>
                  </a:extLst>
                </a:gridCol>
              </a:tblGrid>
              <a:tr h="367200">
                <a:tc gridSpan="3">
                  <a:txBody>
                    <a:bodyPr/>
                    <a:lstStyle/>
                    <a:p>
                      <a:pPr algn="ctr"/>
                      <a:r>
                        <a:rPr lang="en-US" dirty="0"/>
                        <a:t>Specialty Paediatrics</a:t>
                      </a:r>
                    </a:p>
                  </a:txBody>
                  <a:tcPr anchor="ctr">
                    <a:lnB w="76200" cap="flat" cmpd="sng" algn="ctr">
                      <a:solidFill>
                        <a:schemeClr val="bg1"/>
                      </a:solidFill>
                      <a:prstDash val="solid"/>
                      <a:round/>
                      <a:headEnd type="none" w="med" len="med"/>
                      <a:tailEnd type="none" w="med" len="med"/>
                    </a:lnB>
                    <a:solidFill>
                      <a:schemeClr val="accent6">
                        <a:lumMod val="5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75278002"/>
                  </a:ext>
                </a:extLst>
              </a:tr>
              <a:tr h="334800">
                <a:tc>
                  <a:txBody>
                    <a:bodyPr/>
                    <a:lstStyle/>
                    <a:p>
                      <a:pPr algn="ctr"/>
                      <a:r>
                        <a:rPr lang="en-US" sz="1600" b="1" dirty="0">
                          <a:solidFill>
                            <a:schemeClr val="bg1"/>
                          </a:solidFill>
                        </a:rPr>
                        <a:t>ST5</a:t>
                      </a: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accent6">
                        <a:lumMod val="75000"/>
                      </a:schemeClr>
                    </a:solidFill>
                  </a:tcPr>
                </a:tc>
                <a:tc>
                  <a:txBody>
                    <a:bodyPr/>
                    <a:lstStyle/>
                    <a:p>
                      <a:pPr algn="ctr"/>
                      <a:r>
                        <a:rPr lang="en-US" sz="1600" b="1" dirty="0">
                          <a:solidFill>
                            <a:schemeClr val="bg1"/>
                          </a:solidFill>
                        </a:rPr>
                        <a:t>ST6</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accent6">
                        <a:lumMod val="75000"/>
                      </a:schemeClr>
                    </a:solidFill>
                  </a:tcPr>
                </a:tc>
                <a:tc>
                  <a:txBody>
                    <a:bodyPr/>
                    <a:lstStyle/>
                    <a:p>
                      <a:pPr algn="ctr"/>
                      <a:r>
                        <a:rPr lang="en-US" sz="1600" b="1" dirty="0">
                          <a:solidFill>
                            <a:schemeClr val="bg1"/>
                          </a:solidFill>
                        </a:rPr>
                        <a:t>ST7</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543793303"/>
                  </a:ext>
                </a:extLst>
              </a:tr>
              <a:tr h="324000">
                <a:tc gridSpan="3">
                  <a:txBody>
                    <a:bodyPr/>
                    <a:lstStyle/>
                    <a:p>
                      <a:pPr algn="ctr"/>
                      <a:endParaRPr lang="en-US" sz="200" b="0" dirty="0">
                        <a:solidFill>
                          <a:schemeClr val="tx1"/>
                        </a:solidFill>
                      </a:endParaRPr>
                    </a:p>
                  </a:txBody>
                  <a:tcPr anchor="ctr">
                    <a:lnL w="12700" cmpd="sng">
                      <a:noFill/>
                    </a:lnL>
                    <a:lnR w="12700" cmpd="sng">
                      <a:noFill/>
                    </a:lnR>
                    <a:lnT w="76200" cap="flat" cmpd="sng" algn="ctr">
                      <a:no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0481105"/>
                  </a:ext>
                </a:extLst>
              </a:tr>
              <a:tr h="370840">
                <a:tc gridSpan="3">
                  <a:txBody>
                    <a:bodyPr/>
                    <a:lstStyle/>
                    <a:p>
                      <a:pPr algn="ctr"/>
                      <a:r>
                        <a:rPr lang="en-US" sz="1400" b="0" dirty="0">
                          <a:solidFill>
                            <a:schemeClr val="tx1"/>
                          </a:solidFill>
                        </a:rPr>
                        <a:t>All trainees follow the Generic Syllabus plus one of the specific syllabi below:</a:t>
                      </a:r>
                    </a:p>
                  </a:txBody>
                  <a:tcPr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757916079"/>
                  </a:ext>
                </a:extLst>
              </a:tr>
              <a:tr h="252000">
                <a:tc>
                  <a:txBody>
                    <a:bodyPr/>
                    <a:lstStyle/>
                    <a:p>
                      <a:endParaRPr lang="en-US" sz="200" dirty="0"/>
                    </a:p>
                  </a:txBody>
                  <a:tcPr anchor="ctr">
                    <a:lnT w="6350" cap="flat" cmpd="sng" algn="ctr">
                      <a:solidFill>
                        <a:schemeClr val="accent6">
                          <a:lumMod val="75000"/>
                        </a:schemeClr>
                      </a:solidFill>
                      <a:prstDash val="solid"/>
                      <a:round/>
                      <a:headEnd type="none" w="med" len="med"/>
                      <a:tailEnd type="none" w="med" len="med"/>
                    </a:lnT>
                    <a:lnB w="12700" cmpd="sng">
                      <a:noFill/>
                    </a:lnB>
                    <a:noFill/>
                  </a:tcPr>
                </a:tc>
                <a:tc>
                  <a:txBody>
                    <a:bodyPr/>
                    <a:lstStyle/>
                    <a:p>
                      <a:endParaRPr lang="en-US" sz="200" dirty="0"/>
                    </a:p>
                  </a:txBody>
                  <a:tcPr anchor="ctr">
                    <a:lnT w="6350" cap="flat" cmpd="sng" algn="ctr">
                      <a:solidFill>
                        <a:schemeClr val="accent6">
                          <a:lumMod val="75000"/>
                        </a:schemeClr>
                      </a:solidFill>
                      <a:prstDash val="solid"/>
                      <a:round/>
                      <a:headEnd type="none" w="med" len="med"/>
                      <a:tailEnd type="none" w="med" len="med"/>
                    </a:lnT>
                    <a:lnB w="12700" cmpd="sng">
                      <a:noFill/>
                    </a:lnB>
                    <a:noFill/>
                  </a:tcPr>
                </a:tc>
                <a:tc>
                  <a:txBody>
                    <a:bodyPr/>
                    <a:lstStyle/>
                    <a:p>
                      <a:endParaRPr lang="en-US" sz="200" dirty="0"/>
                    </a:p>
                  </a:txBody>
                  <a:tcPr anchor="ctr">
                    <a:lnT w="6350" cap="flat" cmpd="sng" algn="ctr">
                      <a:solidFill>
                        <a:schemeClr val="accent6">
                          <a:lumMod val="75000"/>
                        </a:schemeClr>
                      </a:solidFill>
                      <a:prstDash val="solid"/>
                      <a:round/>
                      <a:headEnd type="none" w="med" len="med"/>
                      <a:tailEnd type="none" w="med" len="med"/>
                    </a:lnT>
                    <a:lnB w="12700" cmpd="sng">
                      <a:noFill/>
                    </a:lnB>
                    <a:noFill/>
                  </a:tcPr>
                </a:tc>
                <a:extLst>
                  <a:ext uri="{0D108BD9-81ED-4DB2-BD59-A6C34878D82A}">
                    <a16:rowId xmlns:a16="http://schemas.microsoft.com/office/drawing/2014/main" val="2827998514"/>
                  </a:ext>
                </a:extLst>
              </a:tr>
              <a:tr h="334800">
                <a:tc gridSpan="3">
                  <a:txBody>
                    <a:bodyPr/>
                    <a:lstStyle/>
                    <a:p>
                      <a:pPr algn="ctr"/>
                      <a:r>
                        <a:rPr lang="en-US" sz="1600" b="1" dirty="0">
                          <a:solidFill>
                            <a:schemeClr val="bg1"/>
                          </a:solidFill>
                        </a:rPr>
                        <a:t>General Paediatrics</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206356782"/>
                  </a:ext>
                </a:extLst>
              </a:tr>
              <a:tr h="630000">
                <a:tc>
                  <a:txBody>
                    <a:bodyPr/>
                    <a:lstStyle/>
                    <a:p>
                      <a:pPr algn="ctr"/>
                      <a:endParaRPr lang="en-US" sz="1400" dirty="0"/>
                    </a:p>
                  </a:txBody>
                  <a:tcPr anchor="ctr">
                    <a:lnL w="12700" cmpd="sng">
                      <a:noFill/>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400" dirty="0"/>
                        <a:t>SPIN optional</a:t>
                      </a:r>
                    </a:p>
                  </a:txBody>
                  <a:tcPr anchor="ctr">
                    <a:lnL w="12700" cap="flat" cmpd="sng" algn="ctr">
                      <a:noFill/>
                      <a:prstDash val="sysDot"/>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en-US" sz="14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71164182"/>
                  </a:ext>
                </a:extLst>
              </a:tr>
              <a:tr h="180000">
                <a:tc>
                  <a:txBody>
                    <a:bodyPr/>
                    <a:lstStyle/>
                    <a:p>
                      <a:pPr algn="ctr"/>
                      <a:endParaRPr lang="en-US" sz="200" dirty="0"/>
                    </a:p>
                  </a:txBody>
                  <a:tcPr anchor="ctr">
                    <a:lnT w="12700" cmpd="sng">
                      <a:noFill/>
                    </a:lnT>
                    <a:lnB w="12700" cmpd="sng">
                      <a:noFill/>
                    </a:lnB>
                    <a:noFill/>
                  </a:tcPr>
                </a:tc>
                <a:tc>
                  <a:txBody>
                    <a:bodyPr/>
                    <a:lstStyle/>
                    <a:p>
                      <a:pPr algn="ctr"/>
                      <a:endParaRPr lang="en-US" sz="200" dirty="0"/>
                    </a:p>
                  </a:txBody>
                  <a:tcPr anchor="ctr">
                    <a:lnT w="12700" cmpd="sng">
                      <a:noFill/>
                    </a:lnT>
                    <a:lnB w="12700" cmpd="sng">
                      <a:noFill/>
                    </a:lnB>
                    <a:noFill/>
                  </a:tcPr>
                </a:tc>
                <a:tc>
                  <a:txBody>
                    <a:bodyPr/>
                    <a:lstStyle/>
                    <a:p>
                      <a:pPr algn="ctr"/>
                      <a:endParaRPr lang="en-US" sz="200" dirty="0"/>
                    </a:p>
                  </a:txBody>
                  <a:tcPr anchor="ctr">
                    <a:lnT w="12700" cmpd="sng">
                      <a:noFill/>
                    </a:lnT>
                    <a:lnB w="12700" cmpd="sng">
                      <a:noFill/>
                    </a:lnB>
                    <a:noFill/>
                  </a:tcPr>
                </a:tc>
                <a:extLst>
                  <a:ext uri="{0D108BD9-81ED-4DB2-BD59-A6C34878D82A}">
                    <a16:rowId xmlns:a16="http://schemas.microsoft.com/office/drawing/2014/main" val="2697381023"/>
                  </a:ext>
                </a:extLst>
              </a:tr>
              <a:tr h="370840">
                <a:tc gridSpan="3">
                  <a:txBody>
                    <a:bodyPr/>
                    <a:lstStyle/>
                    <a:p>
                      <a:pPr algn="ctr"/>
                      <a:r>
                        <a:rPr lang="en-US" sz="1600" b="1" dirty="0">
                          <a:solidFill>
                            <a:schemeClr val="bg1"/>
                          </a:solidFill>
                        </a:rPr>
                        <a:t>Sub-specialty Paediatrics</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01853848"/>
                  </a:ext>
                </a:extLst>
              </a:tr>
              <a:tr h="306000">
                <a:tc>
                  <a:txBody>
                    <a:bodyPr/>
                    <a:lstStyle/>
                    <a:p>
                      <a:pPr algn="ctr"/>
                      <a:endParaRPr lang="en-US" sz="1400" dirty="0"/>
                    </a:p>
                  </a:txBody>
                  <a:tcPr anchor="ctr">
                    <a:lnL w="12700" cmpd="sng">
                      <a:noFill/>
                    </a:lnL>
                    <a:lnR w="12700"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400" dirty="0"/>
                        <a:t>Sub-specialty 1</a:t>
                      </a:r>
                    </a:p>
                  </a:txBody>
                  <a:tcPr marL="45720" marR="45720" anchor="ctr">
                    <a:lnL w="12700" cap="flat" cmpd="sng" algn="ctr">
                      <a:noFill/>
                      <a:prstDash val="sysDot"/>
                      <a:round/>
                      <a:headEnd type="none" w="med" len="med"/>
                      <a:tailEnd type="none" w="med" len="med"/>
                    </a:lnL>
                    <a:lnR w="12700" cmpd="sng">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en-US" sz="1400" dirty="0"/>
                    </a:p>
                  </a:txBody>
                  <a:tcPr anchor="ctr">
                    <a:lnL w="12700" cmpd="sng">
                      <a:noFill/>
                    </a:lnL>
                    <a:lnR w="12700" cmpd="sng">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828887924"/>
                  </a:ext>
                </a:extLst>
              </a:tr>
              <a:tr h="306000">
                <a:tc>
                  <a:txBody>
                    <a:bodyPr/>
                    <a:lstStyle/>
                    <a:p>
                      <a:pPr algn="ctr"/>
                      <a:endParaRPr lang="en-US" sz="1400" dirty="0"/>
                    </a:p>
                  </a:txBody>
                  <a:tcPr anchor="ctr">
                    <a:lnL w="12700" cmpd="sng">
                      <a:noFill/>
                    </a:lnL>
                    <a:lnR w="12700" cap="flat" cmpd="sng" algn="ctr">
                      <a:noFill/>
                      <a:prstDash val="sysDot"/>
                      <a:round/>
                      <a:headEnd type="none" w="med" len="med"/>
                      <a:tailEnd type="none" w="med" len="med"/>
                    </a:lnR>
                    <a:lnT w="28575" cap="flat" cmpd="sng" algn="ctr">
                      <a:solidFill>
                        <a:schemeClr val="bg1"/>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400" dirty="0"/>
                        <a:t>Sub-specialty 2</a:t>
                      </a:r>
                    </a:p>
                  </a:txBody>
                  <a:tcPr marL="45720" marR="45720" anchor="ctr">
                    <a:lnL w="12700" cap="flat" cmpd="sng" algn="ctr">
                      <a:noFill/>
                      <a:prstDash val="sysDot"/>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1400" dirty="0"/>
                        <a:t>…</a:t>
                      </a:r>
                      <a:r>
                        <a:rPr lang="en-US" sz="1400" i="1" dirty="0"/>
                        <a:t>etc.</a:t>
                      </a:r>
                    </a:p>
                  </a:txBody>
                  <a:tcPr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500267451"/>
                  </a:ext>
                </a:extLst>
              </a:tr>
              <a:tr h="180000">
                <a:tc>
                  <a:txBody>
                    <a:bodyPr/>
                    <a:lstStyle/>
                    <a:p>
                      <a:pPr algn="ctr"/>
                      <a:endParaRPr lang="en-US" sz="200" dirty="0"/>
                    </a:p>
                  </a:txBody>
                  <a:tcPr anchor="ctr">
                    <a:lnT w="12700" cmpd="sng">
                      <a:noFill/>
                    </a:lnT>
                    <a:lnB w="12700" cmpd="sng">
                      <a:noFill/>
                    </a:lnB>
                    <a:noFill/>
                  </a:tcPr>
                </a:tc>
                <a:tc>
                  <a:txBody>
                    <a:bodyPr/>
                    <a:lstStyle/>
                    <a:p>
                      <a:pPr algn="ctr"/>
                      <a:endParaRPr lang="en-US" sz="200" dirty="0"/>
                    </a:p>
                  </a:txBody>
                  <a:tcPr anchor="ctr">
                    <a:lnT w="12700" cmpd="sng">
                      <a:noFill/>
                    </a:lnT>
                    <a:lnB w="12700" cmpd="sng">
                      <a:noFill/>
                    </a:lnB>
                    <a:noFill/>
                  </a:tcPr>
                </a:tc>
                <a:tc>
                  <a:txBody>
                    <a:bodyPr/>
                    <a:lstStyle/>
                    <a:p>
                      <a:pPr algn="ctr"/>
                      <a:endParaRPr lang="en-US" sz="200" dirty="0"/>
                    </a:p>
                  </a:txBody>
                  <a:tcPr anchor="ctr">
                    <a:lnT w="12700" cmpd="sng">
                      <a:noFill/>
                    </a:lnT>
                    <a:lnB w="12700" cmpd="sng">
                      <a:noFill/>
                    </a:lnB>
                    <a:noFill/>
                  </a:tcPr>
                </a:tc>
                <a:extLst>
                  <a:ext uri="{0D108BD9-81ED-4DB2-BD59-A6C34878D82A}">
                    <a16:rowId xmlns:a16="http://schemas.microsoft.com/office/drawing/2014/main" val="2033188746"/>
                  </a:ext>
                </a:extLst>
              </a:tr>
              <a:tr h="370840">
                <a:tc gridSpan="3">
                  <a:txBody>
                    <a:bodyPr/>
                    <a:lstStyle/>
                    <a:p>
                      <a:pPr algn="ctr"/>
                      <a:r>
                        <a:rPr lang="en-US" sz="1600" b="1" dirty="0">
                          <a:solidFill>
                            <a:schemeClr val="bg1"/>
                          </a:solidFill>
                        </a:rPr>
                        <a:t>Sub-specialty Paediatrics</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571625669"/>
                  </a:ext>
                </a:extLst>
              </a:tr>
              <a:tr h="306000">
                <a:tc>
                  <a:txBody>
                    <a:bodyPr/>
                    <a:lstStyle/>
                    <a:p>
                      <a:pPr algn="ctr"/>
                      <a:endParaRPr lang="en-US" sz="14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400" dirty="0"/>
                        <a:t>Sub-specialty 3</a:t>
                      </a:r>
                    </a:p>
                  </a:txBody>
                  <a:tcPr marL="45720" marR="4572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400" dirty="0"/>
                        <a:t>…</a:t>
                      </a:r>
                      <a:r>
                        <a:rPr lang="en-US" sz="1400" i="1" dirty="0"/>
                        <a:t>etc.</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74679515"/>
                  </a:ext>
                </a:extLst>
              </a:tr>
            </a:tbl>
          </a:graphicData>
        </a:graphic>
      </p:graphicFrame>
      <p:sp>
        <p:nvSpPr>
          <p:cNvPr id="35" name="Text Box 11">
            <a:extLst>
              <a:ext uri="{FF2B5EF4-FFF2-40B4-BE49-F238E27FC236}">
                <a16:creationId xmlns:a16="http://schemas.microsoft.com/office/drawing/2014/main" id="{AA2E8649-43FB-1449-96BF-F3F6E52927FE}"/>
              </a:ext>
            </a:extLst>
          </p:cNvPr>
          <p:cNvSpPr txBox="1"/>
          <p:nvPr/>
        </p:nvSpPr>
        <p:spPr>
          <a:xfrm>
            <a:off x="8341082" y="5577736"/>
            <a:ext cx="754945" cy="401648"/>
          </a:xfrm>
          <a:prstGeom prst="rect">
            <a:avLst/>
          </a:prstGeom>
          <a:solidFill>
            <a:schemeClr val="tx1">
              <a:lumMod val="65000"/>
              <a:lumOff val="35000"/>
            </a:schemeClr>
          </a:solidFill>
          <a:ln>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72000" rIns="0" bIns="72000" numCol="1" spcCol="0" rtlCol="0" fromWordArt="0" anchor="ctr" anchorCtr="0" forceAA="0" compatLnSpc="1">
            <a:prstTxWarp prst="textNoShape">
              <a:avLst/>
            </a:prstTxWarp>
            <a:noAutofit/>
          </a:bodyPr>
          <a:lstStyle/>
          <a:p>
            <a:pPr algn="ctr"/>
            <a:r>
              <a:rPr lang="en-GB" sz="1400" b="1" dirty="0">
                <a:solidFill>
                  <a:schemeClr val="bg1"/>
                </a:solidFill>
                <a:ea typeface="Calibri" charset="0"/>
                <a:cs typeface="Times New Roman" charset="0"/>
              </a:rPr>
              <a:t>START</a:t>
            </a:r>
          </a:p>
        </p:txBody>
      </p:sp>
      <p:sp>
        <p:nvSpPr>
          <p:cNvPr id="36" name="Up Arrow 35">
            <a:extLst>
              <a:ext uri="{FF2B5EF4-FFF2-40B4-BE49-F238E27FC236}">
                <a16:creationId xmlns:a16="http://schemas.microsoft.com/office/drawing/2014/main" id="{E202702F-AAEC-E54E-AFC1-E2E928115F51}"/>
              </a:ext>
            </a:extLst>
          </p:cNvPr>
          <p:cNvSpPr/>
          <p:nvPr/>
        </p:nvSpPr>
        <p:spPr>
          <a:xfrm>
            <a:off x="8628209" y="5223557"/>
            <a:ext cx="180692" cy="285349"/>
          </a:xfrm>
          <a:prstGeom prst="upArrow">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white"/>
              </a:solidFill>
            </a:endParaRPr>
          </a:p>
        </p:txBody>
      </p:sp>
      <p:sp>
        <p:nvSpPr>
          <p:cNvPr id="40" name="Up Arrow 39">
            <a:extLst>
              <a:ext uri="{FF2B5EF4-FFF2-40B4-BE49-F238E27FC236}">
                <a16:creationId xmlns:a16="http://schemas.microsoft.com/office/drawing/2014/main" id="{F0A60634-B905-7F44-BA9E-FFC369BC8446}"/>
              </a:ext>
            </a:extLst>
          </p:cNvPr>
          <p:cNvSpPr/>
          <p:nvPr/>
        </p:nvSpPr>
        <p:spPr>
          <a:xfrm>
            <a:off x="6752853" y="5218982"/>
            <a:ext cx="180692" cy="285349"/>
          </a:xfrm>
          <a:prstGeom prst="upArrow">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white"/>
              </a:solidFill>
            </a:endParaRPr>
          </a:p>
        </p:txBody>
      </p:sp>
      <p:sp>
        <p:nvSpPr>
          <p:cNvPr id="41" name="Text Box 11">
            <a:extLst>
              <a:ext uri="{FF2B5EF4-FFF2-40B4-BE49-F238E27FC236}">
                <a16:creationId xmlns:a16="http://schemas.microsoft.com/office/drawing/2014/main" id="{87DA7E5F-9D3C-1449-99CB-2C664F7C86FF}"/>
              </a:ext>
            </a:extLst>
          </p:cNvPr>
          <p:cNvSpPr txBox="1"/>
          <p:nvPr/>
        </p:nvSpPr>
        <p:spPr>
          <a:xfrm>
            <a:off x="6465726" y="5567927"/>
            <a:ext cx="754945" cy="401648"/>
          </a:xfrm>
          <a:prstGeom prst="rect">
            <a:avLst/>
          </a:prstGeom>
          <a:solidFill>
            <a:schemeClr val="tx1">
              <a:lumMod val="65000"/>
              <a:lumOff val="35000"/>
            </a:schemeClr>
          </a:solidFill>
          <a:ln>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72000" rIns="0" bIns="72000" numCol="1" spcCol="0" rtlCol="0" fromWordArt="0" anchor="ctr" anchorCtr="0" forceAA="0" compatLnSpc="1">
            <a:prstTxWarp prst="textNoShape">
              <a:avLst/>
            </a:prstTxWarp>
            <a:noAutofit/>
          </a:bodyPr>
          <a:lstStyle>
            <a:defPPr>
              <a:defRPr lang="en-US"/>
            </a:defPPr>
            <a:lvl1pPr algn="ctr">
              <a:defRPr sz="1200" b="1">
                <a:solidFill>
                  <a:schemeClr val="bg1"/>
                </a:solidFill>
                <a:ea typeface="Calibri" charset="0"/>
                <a:cs typeface="Times New Roman" charset="0"/>
              </a:defRPr>
            </a:lvl1pPr>
          </a:lstStyle>
          <a:p>
            <a:r>
              <a:rPr lang="en-GB" dirty="0"/>
              <a:t>MRCPCH</a:t>
            </a:r>
          </a:p>
          <a:p>
            <a:r>
              <a:rPr lang="en-GB" dirty="0"/>
              <a:t>Clinical</a:t>
            </a:r>
            <a:r>
              <a:rPr lang="en-US" dirty="0"/>
              <a:t> </a:t>
            </a:r>
            <a:endParaRPr lang="en-GB" dirty="0"/>
          </a:p>
        </p:txBody>
      </p:sp>
      <p:pic>
        <p:nvPicPr>
          <p:cNvPr id="44" name="Picture 43">
            <a:extLst>
              <a:ext uri="{FF2B5EF4-FFF2-40B4-BE49-F238E27FC236}">
                <a16:creationId xmlns:a16="http://schemas.microsoft.com/office/drawing/2014/main" id="{C1A527CA-08CA-4440-B852-CCF195ACC0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88594" y="6217648"/>
            <a:ext cx="1255601" cy="613019"/>
          </a:xfrm>
          <a:prstGeom prst="rect">
            <a:avLst/>
          </a:prstGeom>
        </p:spPr>
      </p:pic>
      <p:sp>
        <p:nvSpPr>
          <p:cNvPr id="23" name="Rectangle 22">
            <a:extLst>
              <a:ext uri="{FF2B5EF4-FFF2-40B4-BE49-F238E27FC236}">
                <a16:creationId xmlns:a16="http://schemas.microsoft.com/office/drawing/2014/main" id="{2C9BD43F-696A-F14E-A5EC-D82AD7173CC0}"/>
              </a:ext>
            </a:extLst>
          </p:cNvPr>
          <p:cNvSpPr/>
          <p:nvPr/>
        </p:nvSpPr>
        <p:spPr>
          <a:xfrm>
            <a:off x="10779400" y="2278978"/>
            <a:ext cx="1083268" cy="48781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CCT Paediatrics</a:t>
            </a:r>
          </a:p>
        </p:txBody>
      </p:sp>
      <p:sp>
        <p:nvSpPr>
          <p:cNvPr id="24" name="Rectangle 23">
            <a:extLst>
              <a:ext uri="{FF2B5EF4-FFF2-40B4-BE49-F238E27FC236}">
                <a16:creationId xmlns:a16="http://schemas.microsoft.com/office/drawing/2014/main" id="{7CE8F3E7-8326-9D46-B0AD-E5E6AEF77F80}"/>
              </a:ext>
            </a:extLst>
          </p:cNvPr>
          <p:cNvSpPr/>
          <p:nvPr/>
        </p:nvSpPr>
        <p:spPr>
          <a:xfrm>
            <a:off x="10777976" y="2805258"/>
            <a:ext cx="1083267" cy="323914"/>
          </a:xfrm>
          <a:prstGeom prst="rect">
            <a:avLst/>
          </a:prstGeom>
          <a:solidFill>
            <a:srgbClr val="FFD7D6"/>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C00000"/>
                </a:solidFill>
              </a:rPr>
              <a:t>SPIN </a:t>
            </a:r>
            <a:r>
              <a:rPr lang="en-US" sz="1200" dirty="0">
                <a:solidFill>
                  <a:srgbClr val="C00000"/>
                </a:solidFill>
              </a:rPr>
              <a:t>(If done)</a:t>
            </a:r>
            <a:endParaRPr lang="en-US" sz="1400" dirty="0">
              <a:solidFill>
                <a:srgbClr val="C00000"/>
              </a:solidFill>
            </a:endParaRPr>
          </a:p>
        </p:txBody>
      </p:sp>
      <p:sp>
        <p:nvSpPr>
          <p:cNvPr id="25" name="Rectangle 24">
            <a:extLst>
              <a:ext uri="{FF2B5EF4-FFF2-40B4-BE49-F238E27FC236}">
                <a16:creationId xmlns:a16="http://schemas.microsoft.com/office/drawing/2014/main" id="{96B5858D-FCD8-924D-B5B6-130256F5947F}"/>
              </a:ext>
            </a:extLst>
          </p:cNvPr>
          <p:cNvSpPr/>
          <p:nvPr/>
        </p:nvSpPr>
        <p:spPr>
          <a:xfrm>
            <a:off x="10779401" y="3752744"/>
            <a:ext cx="1083268" cy="48781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CCT Paediatrics</a:t>
            </a:r>
          </a:p>
        </p:txBody>
      </p:sp>
      <p:sp>
        <p:nvSpPr>
          <p:cNvPr id="37" name="Rectangle 36">
            <a:extLst>
              <a:ext uri="{FF2B5EF4-FFF2-40B4-BE49-F238E27FC236}">
                <a16:creationId xmlns:a16="http://schemas.microsoft.com/office/drawing/2014/main" id="{4E7A5AC2-C059-F847-8F36-D30A2A6B7D16}"/>
              </a:ext>
            </a:extLst>
          </p:cNvPr>
          <p:cNvSpPr/>
          <p:nvPr/>
        </p:nvSpPr>
        <p:spPr>
          <a:xfrm>
            <a:off x="10777976" y="4294542"/>
            <a:ext cx="1083268" cy="323914"/>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US" sz="1200" dirty="0">
                <a:solidFill>
                  <a:schemeClr val="bg1"/>
                </a:solidFill>
              </a:rPr>
              <a:t>(Sub-specialty)</a:t>
            </a:r>
          </a:p>
        </p:txBody>
      </p:sp>
      <p:graphicFrame>
        <p:nvGraphicFramePr>
          <p:cNvPr id="38" name="Table 37">
            <a:extLst>
              <a:ext uri="{FF2B5EF4-FFF2-40B4-BE49-F238E27FC236}">
                <a16:creationId xmlns:a16="http://schemas.microsoft.com/office/drawing/2014/main" id="{A39AFEED-A693-8A49-92D6-3445D864EF75}"/>
              </a:ext>
            </a:extLst>
          </p:cNvPr>
          <p:cNvGraphicFramePr>
            <a:graphicFrameLocks noGrp="1"/>
          </p:cNvGraphicFramePr>
          <p:nvPr>
            <p:extLst>
              <p:ext uri="{D42A27DB-BD31-4B8C-83A1-F6EECF244321}">
                <p14:modId xmlns:p14="http://schemas.microsoft.com/office/powerpoint/2010/main" val="2740085211"/>
              </p:ext>
            </p:extLst>
          </p:nvPr>
        </p:nvGraphicFramePr>
        <p:xfrm>
          <a:off x="952596" y="156901"/>
          <a:ext cx="3774051" cy="6544197"/>
        </p:xfrm>
        <a:graphic>
          <a:graphicData uri="http://schemas.openxmlformats.org/drawingml/2006/table">
            <a:tbl>
              <a:tblPr bandRow="1">
                <a:tableStyleId>{5C22544A-7EE6-4342-B048-85BDC9FD1C3A}</a:tableStyleId>
              </a:tblPr>
              <a:tblGrid>
                <a:gridCol w="3774051">
                  <a:extLst>
                    <a:ext uri="{9D8B030D-6E8A-4147-A177-3AD203B41FA5}">
                      <a16:colId xmlns:a16="http://schemas.microsoft.com/office/drawing/2014/main" val="2450808758"/>
                    </a:ext>
                  </a:extLst>
                </a:gridCol>
              </a:tblGrid>
              <a:tr h="539637">
                <a:tc>
                  <a:txBody>
                    <a:bodyPr/>
                    <a:lstStyle/>
                    <a:p>
                      <a:pPr algn="ctr"/>
                      <a:r>
                        <a:rPr lang="en-US" sz="2400" b="1" dirty="0">
                          <a:solidFill>
                            <a:schemeClr val="bg1"/>
                          </a:solidFill>
                        </a:rPr>
                        <a:t>Specialty Paediatrics</a:t>
                      </a:r>
                    </a:p>
                  </a:txBody>
                  <a:tcPr anchor="ct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419325769"/>
                  </a:ext>
                </a:extLst>
              </a:tr>
              <a:tr h="3745239">
                <a:tc>
                  <a:txBody>
                    <a:bodyPr/>
                    <a:lstStyle/>
                    <a:p>
                      <a:endParaRPr lang="en-GB" sz="1000" b="1" dirty="0">
                        <a:ln>
                          <a:noFill/>
                        </a:ln>
                        <a:solidFill>
                          <a:schemeClr val="tx1"/>
                        </a:solidFill>
                      </a:endParaRPr>
                    </a:p>
                    <a:p>
                      <a:r>
                        <a:rPr lang="en-GB" sz="2400" b="1" dirty="0">
                          <a:ln>
                            <a:noFill/>
                          </a:ln>
                          <a:solidFill>
                            <a:schemeClr val="tx1"/>
                          </a:solidFill>
                        </a:rPr>
                        <a:t>Flexibility between specialty pathways</a:t>
                      </a:r>
                    </a:p>
                    <a:p>
                      <a:endParaRPr lang="en-GB" sz="1800" b="1" dirty="0">
                        <a:ln>
                          <a:noFill/>
                        </a:ln>
                        <a:solidFill>
                          <a:schemeClr val="tx1"/>
                        </a:solidFill>
                      </a:endParaRPr>
                    </a:p>
                    <a:p>
                      <a:r>
                        <a:rPr lang="en-GB" sz="2400" dirty="0">
                          <a:ln>
                            <a:noFill/>
                          </a:ln>
                          <a:solidFill>
                            <a:schemeClr val="tx1"/>
                          </a:solidFill>
                        </a:rPr>
                        <a:t>There would be the potential for trainees to change specialty pathways, particularly between those with shared curricular content.</a:t>
                      </a:r>
                    </a:p>
                    <a:p>
                      <a:endParaRPr lang="en-GB" sz="1400" dirty="0">
                        <a:ln>
                          <a:noFill/>
                        </a:ln>
                        <a:solidFill>
                          <a:schemeClr val="tx1"/>
                        </a:solidFill>
                      </a:endParaRPr>
                    </a:p>
                    <a:p>
                      <a:pPr marL="227013" indent="-227013">
                        <a:spcAft>
                          <a:spcPts val="600"/>
                        </a:spcAft>
                        <a:buFont typeface="Arial" panose="020B0604020202020204" pitchFamily="34" charset="0"/>
                        <a:buChar char="•"/>
                        <a:tabLst/>
                      </a:pPr>
                      <a:r>
                        <a:rPr lang="en-GB" sz="2000" dirty="0">
                          <a:ln>
                            <a:noFill/>
                          </a:ln>
                          <a:solidFill>
                            <a:schemeClr val="tx1"/>
                          </a:solidFill>
                        </a:rPr>
                        <a:t>Subject to appointment process in normal application round</a:t>
                      </a:r>
                    </a:p>
                    <a:p>
                      <a:pPr marL="227013" indent="-227013">
                        <a:spcAft>
                          <a:spcPts val="600"/>
                        </a:spcAft>
                        <a:buFont typeface="Arial" panose="020B0604020202020204" pitchFamily="34" charset="0"/>
                        <a:buChar char="•"/>
                        <a:tabLst/>
                      </a:pPr>
                      <a:r>
                        <a:rPr lang="en-GB" sz="2000" dirty="0">
                          <a:ln>
                            <a:noFill/>
                          </a:ln>
                          <a:solidFill>
                            <a:schemeClr val="tx1"/>
                          </a:solidFill>
                        </a:rPr>
                        <a:t>Likely to be limited to transfer after the first year of specialty paediatrics.</a:t>
                      </a:r>
                    </a:p>
                    <a:p>
                      <a:endParaRPr lang="en-GB" sz="1200" dirty="0">
                        <a:ln>
                          <a:noFill/>
                        </a:ln>
                        <a:solidFill>
                          <a:schemeClr val="tx1"/>
                        </a:solidFill>
                      </a:endParaRPr>
                    </a:p>
                  </a:txBody>
                  <a:tcPr marL="137160" marR="137160" marT="137160" marB="137160" anchor="ct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rgbClr val="C00000"/>
                      </a:solidFill>
                      <a:prstDash val="solid"/>
                      <a:round/>
                      <a:headEnd type="none" w="med" len="med"/>
                      <a:tailEnd type="none" w="med" len="med"/>
                    </a:lnB>
                    <a:solidFill>
                      <a:srgbClr val="FFD7D6"/>
                    </a:solidFill>
                  </a:tcPr>
                </a:tc>
                <a:extLst>
                  <a:ext uri="{0D108BD9-81ED-4DB2-BD59-A6C34878D82A}">
                    <a16:rowId xmlns:a16="http://schemas.microsoft.com/office/drawing/2014/main" val="3107962721"/>
                  </a:ext>
                </a:extLst>
              </a:tr>
            </a:tbl>
          </a:graphicData>
        </a:graphic>
      </p:graphicFrame>
      <p:sp>
        <p:nvSpPr>
          <p:cNvPr id="21" name="Left-Right Arrow 44">
            <a:extLst>
              <a:ext uri="{FF2B5EF4-FFF2-40B4-BE49-F238E27FC236}">
                <a16:creationId xmlns:a16="http://schemas.microsoft.com/office/drawing/2014/main" id="{4EB749D7-71C1-7D49-9F64-D8B63AB3B280}"/>
              </a:ext>
            </a:extLst>
          </p:cNvPr>
          <p:cNvSpPr/>
          <p:nvPr/>
        </p:nvSpPr>
        <p:spPr>
          <a:xfrm rot="16200000">
            <a:off x="7455768" y="3877967"/>
            <a:ext cx="487810" cy="262135"/>
          </a:xfrm>
          <a:prstGeom prst="leftRightArrow">
            <a:avLst/>
          </a:prstGeom>
          <a:solidFill>
            <a:schemeClr val="accent2">
              <a:lumMod val="40000"/>
              <a:lumOff val="6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9370C"/>
              </a:solidFill>
              <a:effectLst/>
              <a:uLnTx/>
              <a:uFillTx/>
              <a:latin typeface="Calibri" panose="020F0502020204030204"/>
              <a:ea typeface="+mn-ea"/>
              <a:cs typeface="+mn-cs"/>
            </a:endParaRPr>
          </a:p>
        </p:txBody>
      </p:sp>
      <p:sp>
        <p:nvSpPr>
          <p:cNvPr id="22" name="Left-Right Arrow 44">
            <a:extLst>
              <a:ext uri="{FF2B5EF4-FFF2-40B4-BE49-F238E27FC236}">
                <a16:creationId xmlns:a16="http://schemas.microsoft.com/office/drawing/2014/main" id="{765A146A-64CF-CA48-8E4A-EF354C9F20BA}"/>
              </a:ext>
            </a:extLst>
          </p:cNvPr>
          <p:cNvSpPr/>
          <p:nvPr/>
        </p:nvSpPr>
        <p:spPr>
          <a:xfrm rot="16200000">
            <a:off x="6026372" y="3726399"/>
            <a:ext cx="2481220" cy="290843"/>
          </a:xfrm>
          <a:prstGeom prst="leftRightArrow">
            <a:avLst/>
          </a:prstGeom>
          <a:solidFill>
            <a:schemeClr val="accent2">
              <a:lumMod val="40000"/>
              <a:lumOff val="6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9370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221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2497EE-BECF-4E4E-953E-FA86E34A315B}"/>
              </a:ext>
            </a:extLst>
          </p:cNvPr>
          <p:cNvPicPr>
            <a:picLocks noChangeAspect="1"/>
          </p:cNvPicPr>
          <p:nvPr/>
        </p:nvPicPr>
        <p:blipFill>
          <a:blip r:embed="rId3"/>
          <a:stretch>
            <a:fillRect/>
          </a:stretch>
        </p:blipFill>
        <p:spPr>
          <a:xfrm>
            <a:off x="2963956" y="0"/>
            <a:ext cx="6264088" cy="6858000"/>
          </a:xfrm>
          <a:prstGeom prst="rect">
            <a:avLst/>
          </a:prstGeom>
        </p:spPr>
      </p:pic>
    </p:spTree>
    <p:extLst>
      <p:ext uri="{BB962C8B-B14F-4D97-AF65-F5344CB8AC3E}">
        <p14:creationId xmlns:p14="http://schemas.microsoft.com/office/powerpoint/2010/main" val="2693935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5BA227D-B643-F44F-8111-42B1D4DF980D}"/>
              </a:ext>
            </a:extLst>
          </p:cNvPr>
          <p:cNvGraphicFramePr>
            <a:graphicFrameLocks noGrp="1"/>
          </p:cNvGraphicFramePr>
          <p:nvPr/>
        </p:nvGraphicFramePr>
        <p:xfrm>
          <a:off x="554526" y="2566938"/>
          <a:ext cx="11088000" cy="609600"/>
        </p:xfrm>
        <a:graphic>
          <a:graphicData uri="http://schemas.openxmlformats.org/drawingml/2006/table">
            <a:tbl>
              <a:tblPr firstRow="1" bandRow="1">
                <a:tableStyleId>{5C22544A-7EE6-4342-B048-85BDC9FD1C3A}</a:tableStyleId>
              </a:tblPr>
              <a:tblGrid>
                <a:gridCol w="1108800">
                  <a:extLst>
                    <a:ext uri="{9D8B030D-6E8A-4147-A177-3AD203B41FA5}">
                      <a16:colId xmlns:a16="http://schemas.microsoft.com/office/drawing/2014/main" val="2860613374"/>
                    </a:ext>
                  </a:extLst>
                </a:gridCol>
                <a:gridCol w="1108800">
                  <a:extLst>
                    <a:ext uri="{9D8B030D-6E8A-4147-A177-3AD203B41FA5}">
                      <a16:colId xmlns:a16="http://schemas.microsoft.com/office/drawing/2014/main" val="199291010"/>
                    </a:ext>
                  </a:extLst>
                </a:gridCol>
                <a:gridCol w="1108800">
                  <a:extLst>
                    <a:ext uri="{9D8B030D-6E8A-4147-A177-3AD203B41FA5}">
                      <a16:colId xmlns:a16="http://schemas.microsoft.com/office/drawing/2014/main" val="4227302527"/>
                    </a:ext>
                  </a:extLst>
                </a:gridCol>
                <a:gridCol w="1108800">
                  <a:extLst>
                    <a:ext uri="{9D8B030D-6E8A-4147-A177-3AD203B41FA5}">
                      <a16:colId xmlns:a16="http://schemas.microsoft.com/office/drawing/2014/main" val="1804862854"/>
                    </a:ext>
                  </a:extLst>
                </a:gridCol>
                <a:gridCol w="1108800">
                  <a:extLst>
                    <a:ext uri="{9D8B030D-6E8A-4147-A177-3AD203B41FA5}">
                      <a16:colId xmlns:a16="http://schemas.microsoft.com/office/drawing/2014/main" val="2565293194"/>
                    </a:ext>
                  </a:extLst>
                </a:gridCol>
                <a:gridCol w="1108800">
                  <a:extLst>
                    <a:ext uri="{9D8B030D-6E8A-4147-A177-3AD203B41FA5}">
                      <a16:colId xmlns:a16="http://schemas.microsoft.com/office/drawing/2014/main" val="3855299372"/>
                    </a:ext>
                  </a:extLst>
                </a:gridCol>
                <a:gridCol w="1108800">
                  <a:extLst>
                    <a:ext uri="{9D8B030D-6E8A-4147-A177-3AD203B41FA5}">
                      <a16:colId xmlns:a16="http://schemas.microsoft.com/office/drawing/2014/main" val="3192061994"/>
                    </a:ext>
                  </a:extLst>
                </a:gridCol>
                <a:gridCol w="1108800">
                  <a:extLst>
                    <a:ext uri="{9D8B030D-6E8A-4147-A177-3AD203B41FA5}">
                      <a16:colId xmlns:a16="http://schemas.microsoft.com/office/drawing/2014/main" val="3691327017"/>
                    </a:ext>
                  </a:extLst>
                </a:gridCol>
                <a:gridCol w="1108800">
                  <a:extLst>
                    <a:ext uri="{9D8B030D-6E8A-4147-A177-3AD203B41FA5}">
                      <a16:colId xmlns:a16="http://schemas.microsoft.com/office/drawing/2014/main" val="3682535790"/>
                    </a:ext>
                  </a:extLst>
                </a:gridCol>
                <a:gridCol w="1108800">
                  <a:extLst>
                    <a:ext uri="{9D8B030D-6E8A-4147-A177-3AD203B41FA5}">
                      <a16:colId xmlns:a16="http://schemas.microsoft.com/office/drawing/2014/main" val="1215088031"/>
                    </a:ext>
                  </a:extLst>
                </a:gridCol>
              </a:tblGrid>
              <a:tr h="609600">
                <a:tc>
                  <a:txBody>
                    <a:bodyPr/>
                    <a:lstStyle/>
                    <a:p>
                      <a:pPr algn="ctr"/>
                      <a:r>
                        <a:rPr lang="en-US" sz="3200" dirty="0"/>
                        <a:t>ST1</a:t>
                      </a:r>
                    </a:p>
                  </a:txBody>
                  <a:tcPr marL="121920" marR="121920" marT="60960" marB="60960" anchor="ctr">
                    <a:solidFill>
                      <a:schemeClr val="bg1">
                        <a:lumMod val="50000"/>
                      </a:schemeClr>
                    </a:solidFill>
                  </a:tcPr>
                </a:tc>
                <a:tc>
                  <a:txBody>
                    <a:bodyPr/>
                    <a:lstStyle/>
                    <a:p>
                      <a:pPr algn="ctr"/>
                      <a:r>
                        <a:rPr lang="en-US" sz="3200" dirty="0"/>
                        <a:t>ST2</a:t>
                      </a:r>
                    </a:p>
                  </a:txBody>
                  <a:tcPr marL="121920" marR="121920" marT="60960" marB="60960" anchor="ctr">
                    <a:solidFill>
                      <a:schemeClr val="bg1">
                        <a:lumMod val="50000"/>
                      </a:schemeClr>
                    </a:solidFill>
                  </a:tcPr>
                </a:tc>
                <a:tc>
                  <a:txBody>
                    <a:bodyPr/>
                    <a:lstStyle/>
                    <a:p>
                      <a:pPr algn="ctr"/>
                      <a:r>
                        <a:rPr lang="en-US" sz="3200" dirty="0"/>
                        <a:t>ST3</a:t>
                      </a:r>
                    </a:p>
                  </a:txBody>
                  <a:tcPr marL="121920" marR="121920" marT="60960" marB="60960" anchor="ctr">
                    <a:solidFill>
                      <a:schemeClr val="bg1">
                        <a:lumMod val="50000"/>
                      </a:schemeClr>
                    </a:solidFill>
                  </a:tcPr>
                </a:tc>
                <a:tc>
                  <a:txBody>
                    <a:bodyPr/>
                    <a:lstStyle/>
                    <a:p>
                      <a:pPr algn="ctr"/>
                      <a:endParaRPr lang="en-US" sz="3200" dirty="0"/>
                    </a:p>
                  </a:txBody>
                  <a:tcPr marL="121920" marR="121920" marT="60960" marB="60960" anchor="ctr">
                    <a:noFill/>
                  </a:tcPr>
                </a:tc>
                <a:tc>
                  <a:txBody>
                    <a:bodyPr/>
                    <a:lstStyle/>
                    <a:p>
                      <a:pPr algn="ctr"/>
                      <a:r>
                        <a:rPr lang="en-US" sz="3200" dirty="0"/>
                        <a:t>ST4</a:t>
                      </a:r>
                    </a:p>
                  </a:txBody>
                  <a:tcPr marL="121920" marR="121920" marT="60960" marB="60960" anchor="ctr">
                    <a:solidFill>
                      <a:schemeClr val="bg1">
                        <a:lumMod val="50000"/>
                      </a:schemeClr>
                    </a:solidFill>
                  </a:tcPr>
                </a:tc>
                <a:tc>
                  <a:txBody>
                    <a:bodyPr/>
                    <a:lstStyle/>
                    <a:p>
                      <a:pPr algn="ctr"/>
                      <a:r>
                        <a:rPr lang="en-US" sz="3200" dirty="0"/>
                        <a:t>ST5</a:t>
                      </a:r>
                    </a:p>
                  </a:txBody>
                  <a:tcPr marL="121920" marR="121920" marT="60960" marB="60960" anchor="ctr">
                    <a:solidFill>
                      <a:schemeClr val="bg1">
                        <a:lumMod val="50000"/>
                      </a:schemeClr>
                    </a:solidFill>
                  </a:tcPr>
                </a:tc>
                <a:tc>
                  <a:txBody>
                    <a:bodyPr/>
                    <a:lstStyle/>
                    <a:p>
                      <a:pPr algn="ctr"/>
                      <a:endParaRPr lang="en-US" sz="3200" dirty="0"/>
                    </a:p>
                  </a:txBody>
                  <a:tcPr marL="121920" marR="121920" marT="60960" marB="60960" anchor="ctr">
                    <a:noFill/>
                  </a:tcPr>
                </a:tc>
                <a:tc>
                  <a:txBody>
                    <a:bodyPr/>
                    <a:lstStyle/>
                    <a:p>
                      <a:pPr algn="ctr"/>
                      <a:r>
                        <a:rPr lang="en-US" sz="3200" dirty="0"/>
                        <a:t>ST6</a:t>
                      </a:r>
                    </a:p>
                  </a:txBody>
                  <a:tcPr marL="121920" marR="121920" marT="60960" marB="60960" anchor="ctr">
                    <a:solidFill>
                      <a:schemeClr val="bg1">
                        <a:lumMod val="50000"/>
                      </a:schemeClr>
                    </a:solidFill>
                  </a:tcPr>
                </a:tc>
                <a:tc>
                  <a:txBody>
                    <a:bodyPr/>
                    <a:lstStyle/>
                    <a:p>
                      <a:pPr algn="ctr"/>
                      <a:r>
                        <a:rPr lang="en-US" sz="3200" dirty="0"/>
                        <a:t>ST7</a:t>
                      </a:r>
                    </a:p>
                  </a:txBody>
                  <a:tcPr marL="121920" marR="121920" marT="60960" marB="60960" anchor="ctr">
                    <a:solidFill>
                      <a:schemeClr val="bg1">
                        <a:lumMod val="50000"/>
                      </a:schemeClr>
                    </a:solidFill>
                  </a:tcPr>
                </a:tc>
                <a:tc>
                  <a:txBody>
                    <a:bodyPr/>
                    <a:lstStyle/>
                    <a:p>
                      <a:pPr algn="ctr"/>
                      <a:r>
                        <a:rPr lang="en-US" sz="3200" dirty="0"/>
                        <a:t>ST8</a:t>
                      </a:r>
                    </a:p>
                  </a:txBody>
                  <a:tcPr marL="121920" marR="121920" marT="60960" marB="60960" anchor="ctr">
                    <a:solidFill>
                      <a:schemeClr val="bg1">
                        <a:lumMod val="50000"/>
                      </a:schemeClr>
                    </a:solidFill>
                  </a:tcPr>
                </a:tc>
                <a:extLst>
                  <a:ext uri="{0D108BD9-81ED-4DB2-BD59-A6C34878D82A}">
                    <a16:rowId xmlns:a16="http://schemas.microsoft.com/office/drawing/2014/main" val="1607311691"/>
                  </a:ext>
                </a:extLst>
              </a:tr>
            </a:tbl>
          </a:graphicData>
        </a:graphic>
      </p:graphicFrame>
      <p:graphicFrame>
        <p:nvGraphicFramePr>
          <p:cNvPr id="5" name="Table 4">
            <a:extLst>
              <a:ext uri="{FF2B5EF4-FFF2-40B4-BE49-F238E27FC236}">
                <a16:creationId xmlns:a16="http://schemas.microsoft.com/office/drawing/2014/main" id="{51F02837-031D-5247-8A91-15A79F207BB7}"/>
              </a:ext>
            </a:extLst>
          </p:cNvPr>
          <p:cNvGraphicFramePr>
            <a:graphicFrameLocks noGrp="1"/>
          </p:cNvGraphicFramePr>
          <p:nvPr>
            <p:extLst>
              <p:ext uri="{D42A27DB-BD31-4B8C-83A1-F6EECF244321}">
                <p14:modId xmlns:p14="http://schemas.microsoft.com/office/powerpoint/2010/main" val="402158979"/>
              </p:ext>
            </p:extLst>
          </p:nvPr>
        </p:nvGraphicFramePr>
        <p:xfrm>
          <a:off x="554526" y="4724881"/>
          <a:ext cx="11088000" cy="609600"/>
        </p:xfrm>
        <a:graphic>
          <a:graphicData uri="http://schemas.openxmlformats.org/drawingml/2006/table">
            <a:tbl>
              <a:tblPr firstRow="1" bandRow="1">
                <a:tableStyleId>{5C22544A-7EE6-4342-B048-85BDC9FD1C3A}</a:tableStyleId>
              </a:tblPr>
              <a:tblGrid>
                <a:gridCol w="1108800">
                  <a:extLst>
                    <a:ext uri="{9D8B030D-6E8A-4147-A177-3AD203B41FA5}">
                      <a16:colId xmlns:a16="http://schemas.microsoft.com/office/drawing/2014/main" val="2860613374"/>
                    </a:ext>
                  </a:extLst>
                </a:gridCol>
                <a:gridCol w="1108800">
                  <a:extLst>
                    <a:ext uri="{9D8B030D-6E8A-4147-A177-3AD203B41FA5}">
                      <a16:colId xmlns:a16="http://schemas.microsoft.com/office/drawing/2014/main" val="199291010"/>
                    </a:ext>
                  </a:extLst>
                </a:gridCol>
                <a:gridCol w="1108800">
                  <a:extLst>
                    <a:ext uri="{9D8B030D-6E8A-4147-A177-3AD203B41FA5}">
                      <a16:colId xmlns:a16="http://schemas.microsoft.com/office/drawing/2014/main" val="4227302527"/>
                    </a:ext>
                  </a:extLst>
                </a:gridCol>
                <a:gridCol w="1108800">
                  <a:extLst>
                    <a:ext uri="{9D8B030D-6E8A-4147-A177-3AD203B41FA5}">
                      <a16:colId xmlns:a16="http://schemas.microsoft.com/office/drawing/2014/main" val="1804862854"/>
                    </a:ext>
                  </a:extLst>
                </a:gridCol>
                <a:gridCol w="1108800">
                  <a:extLst>
                    <a:ext uri="{9D8B030D-6E8A-4147-A177-3AD203B41FA5}">
                      <a16:colId xmlns:a16="http://schemas.microsoft.com/office/drawing/2014/main" val="2565293194"/>
                    </a:ext>
                  </a:extLst>
                </a:gridCol>
                <a:gridCol w="1108800">
                  <a:extLst>
                    <a:ext uri="{9D8B030D-6E8A-4147-A177-3AD203B41FA5}">
                      <a16:colId xmlns:a16="http://schemas.microsoft.com/office/drawing/2014/main" val="3855299372"/>
                    </a:ext>
                  </a:extLst>
                </a:gridCol>
                <a:gridCol w="1108800">
                  <a:extLst>
                    <a:ext uri="{9D8B030D-6E8A-4147-A177-3AD203B41FA5}">
                      <a16:colId xmlns:a16="http://schemas.microsoft.com/office/drawing/2014/main" val="3192061994"/>
                    </a:ext>
                  </a:extLst>
                </a:gridCol>
                <a:gridCol w="3326400">
                  <a:extLst>
                    <a:ext uri="{9D8B030D-6E8A-4147-A177-3AD203B41FA5}">
                      <a16:colId xmlns:a16="http://schemas.microsoft.com/office/drawing/2014/main" val="3691327017"/>
                    </a:ext>
                  </a:extLst>
                </a:gridCol>
              </a:tblGrid>
              <a:tr h="609600">
                <a:tc>
                  <a:txBody>
                    <a:bodyPr/>
                    <a:lstStyle/>
                    <a:p>
                      <a:pPr algn="ctr"/>
                      <a:r>
                        <a:rPr lang="en-US" sz="3200" dirty="0"/>
                        <a:t>ST1</a:t>
                      </a:r>
                    </a:p>
                  </a:txBody>
                  <a:tcPr marL="121920" marR="121920" marT="60960" marB="60960" anchor="ctr">
                    <a:solidFill>
                      <a:srgbClr val="0070C0"/>
                    </a:solidFill>
                  </a:tcPr>
                </a:tc>
                <a:tc>
                  <a:txBody>
                    <a:bodyPr/>
                    <a:lstStyle/>
                    <a:p>
                      <a:pPr algn="ctr"/>
                      <a:r>
                        <a:rPr lang="en-US" sz="3200" dirty="0"/>
                        <a:t>ST2</a:t>
                      </a:r>
                    </a:p>
                  </a:txBody>
                  <a:tcPr marL="121920" marR="121920" marT="60960" marB="60960" anchor="ctr">
                    <a:solidFill>
                      <a:srgbClr val="0070C0"/>
                    </a:solidFill>
                  </a:tcPr>
                </a:tc>
                <a:tc>
                  <a:txBody>
                    <a:bodyPr/>
                    <a:lstStyle/>
                    <a:p>
                      <a:pPr algn="ctr"/>
                      <a:r>
                        <a:rPr lang="en-US" sz="3200" dirty="0"/>
                        <a:t>ST3</a:t>
                      </a:r>
                    </a:p>
                  </a:txBody>
                  <a:tcPr marL="121920" marR="121920" marT="60960" marB="60960" anchor="ctr">
                    <a:solidFill>
                      <a:srgbClr val="0070C0"/>
                    </a:solidFill>
                  </a:tcPr>
                </a:tc>
                <a:tc>
                  <a:txBody>
                    <a:bodyPr/>
                    <a:lstStyle/>
                    <a:p>
                      <a:pPr algn="ctr"/>
                      <a:r>
                        <a:rPr lang="en-US" sz="3200" dirty="0"/>
                        <a:t>ST4</a:t>
                      </a:r>
                    </a:p>
                  </a:txBody>
                  <a:tcPr marL="121920" marR="121920" marT="60960" marB="60960" anchor="ctr">
                    <a:solidFill>
                      <a:srgbClr val="0070C0"/>
                    </a:solidFill>
                  </a:tcPr>
                </a:tc>
                <a:tc>
                  <a:txBody>
                    <a:bodyPr/>
                    <a:lstStyle/>
                    <a:p>
                      <a:pPr algn="ctr"/>
                      <a:endParaRPr lang="en-US" sz="3200" dirty="0"/>
                    </a:p>
                  </a:txBody>
                  <a:tcPr marL="121920" marR="121920" marT="60960" marB="60960" anchor="ctr">
                    <a:lnR w="12700" cap="flat" cmpd="sng" algn="ctr">
                      <a:solidFill>
                        <a:schemeClr val="tx1"/>
                      </a:solidFill>
                      <a:prstDash val="solid"/>
                      <a:round/>
                      <a:headEnd type="none" w="med" len="med"/>
                      <a:tailEnd type="none" w="med" len="med"/>
                    </a:lnR>
                    <a:noFill/>
                  </a:tcPr>
                </a:tc>
                <a:tc>
                  <a:txBody>
                    <a:bodyPr/>
                    <a:lstStyle/>
                    <a:p>
                      <a:pPr algn="ctr"/>
                      <a:r>
                        <a:rPr lang="en-US" sz="1600" b="0" dirty="0">
                          <a:solidFill>
                            <a:schemeClr val="tx1"/>
                          </a:solidFill>
                        </a:rPr>
                        <a:t>Old ST5 posts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dirty="0"/>
                    </a:p>
                  </a:txBody>
                  <a:tcPr marL="121920" marR="121920" marT="60960" marB="60960" anchor="ctr">
                    <a:lnL w="12700" cap="flat" cmpd="sng" algn="ctr">
                      <a:solidFill>
                        <a:schemeClr val="tx1"/>
                      </a:solidFill>
                      <a:prstDash val="solid"/>
                      <a:round/>
                      <a:headEnd type="none" w="med" len="med"/>
                      <a:tailEnd type="none" w="med" len="med"/>
                    </a:lnL>
                    <a:noFill/>
                  </a:tcPr>
                </a:tc>
                <a:tc>
                  <a:txBody>
                    <a:bodyPr/>
                    <a:lstStyle/>
                    <a:p>
                      <a:pPr algn="ctr"/>
                      <a:r>
                        <a:rPr lang="en-US" sz="3200" dirty="0"/>
                        <a:t>Specialty Training</a:t>
                      </a:r>
                    </a:p>
                  </a:txBody>
                  <a:tcPr marL="121920" marR="121920" marT="60960" marB="60960" anchor="ctr">
                    <a:solidFill>
                      <a:srgbClr val="077700"/>
                    </a:solidFill>
                  </a:tcPr>
                </a:tc>
                <a:extLst>
                  <a:ext uri="{0D108BD9-81ED-4DB2-BD59-A6C34878D82A}">
                    <a16:rowId xmlns:a16="http://schemas.microsoft.com/office/drawing/2014/main" val="1607311691"/>
                  </a:ext>
                </a:extLst>
              </a:tr>
            </a:tbl>
          </a:graphicData>
        </a:graphic>
      </p:graphicFrame>
      <p:sp>
        <p:nvSpPr>
          <p:cNvPr id="6" name="TextBox 5">
            <a:extLst>
              <a:ext uri="{FF2B5EF4-FFF2-40B4-BE49-F238E27FC236}">
                <a16:creationId xmlns:a16="http://schemas.microsoft.com/office/drawing/2014/main" id="{64B33FDB-4BD5-1644-B247-E4F56015E8D5}"/>
              </a:ext>
            </a:extLst>
          </p:cNvPr>
          <p:cNvSpPr txBox="1"/>
          <p:nvPr/>
        </p:nvSpPr>
        <p:spPr>
          <a:xfrm>
            <a:off x="554526" y="1811025"/>
            <a:ext cx="2855701" cy="502766"/>
          </a:xfrm>
          <a:prstGeom prst="rect">
            <a:avLst/>
          </a:prstGeom>
          <a:noFill/>
        </p:spPr>
        <p:txBody>
          <a:bodyPr wrap="square" rtlCol="0">
            <a:spAutoFit/>
          </a:bodyPr>
          <a:lstStyle/>
          <a:p>
            <a:r>
              <a:rPr lang="en-US" sz="2667" b="1" dirty="0">
                <a:solidFill>
                  <a:schemeClr val="bg1">
                    <a:lumMod val="50000"/>
                  </a:schemeClr>
                </a:solidFill>
              </a:rPr>
              <a:t>Existing pathway</a:t>
            </a:r>
          </a:p>
        </p:txBody>
      </p:sp>
      <p:sp>
        <p:nvSpPr>
          <p:cNvPr id="7" name="TextBox 6">
            <a:extLst>
              <a:ext uri="{FF2B5EF4-FFF2-40B4-BE49-F238E27FC236}">
                <a16:creationId xmlns:a16="http://schemas.microsoft.com/office/drawing/2014/main" id="{4FA90DE9-8C6C-334F-97FC-3322301AE2CF}"/>
              </a:ext>
            </a:extLst>
          </p:cNvPr>
          <p:cNvSpPr txBox="1"/>
          <p:nvPr/>
        </p:nvSpPr>
        <p:spPr>
          <a:xfrm>
            <a:off x="554526" y="5492967"/>
            <a:ext cx="3527776" cy="502766"/>
          </a:xfrm>
          <a:prstGeom prst="rect">
            <a:avLst/>
          </a:prstGeom>
          <a:noFill/>
        </p:spPr>
        <p:txBody>
          <a:bodyPr wrap="square" rtlCol="0">
            <a:spAutoFit/>
          </a:bodyPr>
          <a:lstStyle/>
          <a:p>
            <a:r>
              <a:rPr lang="en-US" sz="2667" b="1" dirty="0">
                <a:solidFill>
                  <a:srgbClr val="11A7F2"/>
                </a:solidFill>
              </a:rPr>
              <a:t>Progress</a:t>
            </a:r>
            <a:r>
              <a:rPr lang="en-US" sz="2667" b="1" dirty="0">
                <a:solidFill>
                  <a:srgbClr val="FB09EF"/>
                </a:solidFill>
              </a:rPr>
              <a:t>+ </a:t>
            </a:r>
            <a:r>
              <a:rPr lang="en-US" sz="2667" b="1" dirty="0">
                <a:solidFill>
                  <a:schemeClr val="bg1">
                    <a:lumMod val="50000"/>
                  </a:schemeClr>
                </a:solidFill>
              </a:rPr>
              <a:t>pathway</a:t>
            </a:r>
          </a:p>
        </p:txBody>
      </p:sp>
      <p:cxnSp>
        <p:nvCxnSpPr>
          <p:cNvPr id="12" name="Straight Arrow Connector 11">
            <a:extLst>
              <a:ext uri="{FF2B5EF4-FFF2-40B4-BE49-F238E27FC236}">
                <a16:creationId xmlns:a16="http://schemas.microsoft.com/office/drawing/2014/main" id="{13D7648B-7779-8841-B69A-A6E6CC696187}"/>
              </a:ext>
            </a:extLst>
          </p:cNvPr>
          <p:cNvCxnSpPr>
            <a:cxnSpLocks/>
          </p:cNvCxnSpPr>
          <p:nvPr/>
        </p:nvCxnSpPr>
        <p:spPr>
          <a:xfrm>
            <a:off x="1682035" y="3176539"/>
            <a:ext cx="0" cy="1548343"/>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D2F8062-4E92-564F-ABCF-E53DAAF6DE55}"/>
              </a:ext>
            </a:extLst>
          </p:cNvPr>
          <p:cNvCxnSpPr>
            <a:cxnSpLocks/>
          </p:cNvCxnSpPr>
          <p:nvPr/>
        </p:nvCxnSpPr>
        <p:spPr>
          <a:xfrm>
            <a:off x="2762526" y="3176539"/>
            <a:ext cx="0" cy="1548343"/>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D387318-4208-004C-8BE0-BF64BC4FC3CE}"/>
              </a:ext>
            </a:extLst>
          </p:cNvPr>
          <p:cNvCxnSpPr>
            <a:cxnSpLocks/>
          </p:cNvCxnSpPr>
          <p:nvPr/>
        </p:nvCxnSpPr>
        <p:spPr>
          <a:xfrm>
            <a:off x="3890281" y="3176539"/>
            <a:ext cx="0" cy="1548343"/>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686F8E9-FE52-744D-AF93-B71153D7B916}"/>
              </a:ext>
            </a:extLst>
          </p:cNvPr>
          <p:cNvCxnSpPr>
            <a:cxnSpLocks/>
          </p:cNvCxnSpPr>
          <p:nvPr/>
        </p:nvCxnSpPr>
        <p:spPr>
          <a:xfrm>
            <a:off x="7234120" y="3141409"/>
            <a:ext cx="1152129" cy="1548343"/>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41F53B1-B555-844D-95FF-A1E1E55F5407}"/>
              </a:ext>
            </a:extLst>
          </p:cNvPr>
          <p:cNvCxnSpPr>
            <a:cxnSpLocks/>
          </p:cNvCxnSpPr>
          <p:nvPr/>
        </p:nvCxnSpPr>
        <p:spPr>
          <a:xfrm>
            <a:off x="9410526" y="3176539"/>
            <a:ext cx="0" cy="1548343"/>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F0ABEF9-259E-1C45-A4E7-790128339C8D}"/>
              </a:ext>
            </a:extLst>
          </p:cNvPr>
          <p:cNvCxnSpPr>
            <a:cxnSpLocks/>
          </p:cNvCxnSpPr>
          <p:nvPr/>
        </p:nvCxnSpPr>
        <p:spPr>
          <a:xfrm>
            <a:off x="10515017" y="3176539"/>
            <a:ext cx="0" cy="1548343"/>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1B08A25-B5E1-2543-8FA5-9BC4D5443BE0}"/>
              </a:ext>
            </a:extLst>
          </p:cNvPr>
          <p:cNvCxnSpPr>
            <a:cxnSpLocks/>
            <a:stCxn id="4" idx="2"/>
          </p:cNvCxnSpPr>
          <p:nvPr/>
        </p:nvCxnSpPr>
        <p:spPr>
          <a:xfrm flipH="1">
            <a:off x="3890282" y="3176538"/>
            <a:ext cx="2208244" cy="1513214"/>
          </a:xfrm>
          <a:prstGeom prst="straightConnector1">
            <a:avLst/>
          </a:prstGeom>
          <a:ln w="57150">
            <a:solidFill>
              <a:srgbClr val="FB09EF"/>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A00CF94-E834-2542-88B4-E97B1CE75FD7}"/>
              </a:ext>
            </a:extLst>
          </p:cNvPr>
          <p:cNvSpPr txBox="1"/>
          <p:nvPr/>
        </p:nvSpPr>
        <p:spPr>
          <a:xfrm>
            <a:off x="5849216" y="3349517"/>
            <a:ext cx="498621" cy="830997"/>
          </a:xfrm>
          <a:prstGeom prst="rect">
            <a:avLst/>
          </a:prstGeom>
          <a:noFill/>
        </p:spPr>
        <p:txBody>
          <a:bodyPr wrap="square" rtlCol="0">
            <a:spAutoFit/>
          </a:bodyPr>
          <a:lstStyle/>
          <a:p>
            <a:r>
              <a:rPr lang="en-US" sz="4800" b="1" dirty="0">
                <a:solidFill>
                  <a:srgbClr val="FB09EF"/>
                </a:solidFill>
              </a:rPr>
              <a:t>*</a:t>
            </a:r>
          </a:p>
        </p:txBody>
      </p:sp>
      <p:sp>
        <p:nvSpPr>
          <p:cNvPr id="41" name="TextBox 40">
            <a:extLst>
              <a:ext uri="{FF2B5EF4-FFF2-40B4-BE49-F238E27FC236}">
                <a16:creationId xmlns:a16="http://schemas.microsoft.com/office/drawing/2014/main" id="{57879864-F87E-AA41-8328-EB6B1790179F}"/>
              </a:ext>
            </a:extLst>
          </p:cNvPr>
          <p:cNvSpPr txBox="1"/>
          <p:nvPr/>
        </p:nvSpPr>
        <p:spPr>
          <a:xfrm>
            <a:off x="2439860" y="6088559"/>
            <a:ext cx="498621" cy="769441"/>
          </a:xfrm>
          <a:prstGeom prst="rect">
            <a:avLst/>
          </a:prstGeom>
          <a:noFill/>
        </p:spPr>
        <p:txBody>
          <a:bodyPr wrap="square" rtlCol="0">
            <a:spAutoFit/>
          </a:bodyPr>
          <a:lstStyle/>
          <a:p>
            <a:r>
              <a:rPr lang="en-US" sz="4400" b="1" dirty="0">
                <a:solidFill>
                  <a:srgbClr val="FB09EF"/>
                </a:solidFill>
              </a:rPr>
              <a:t>*</a:t>
            </a:r>
          </a:p>
        </p:txBody>
      </p:sp>
      <p:sp>
        <p:nvSpPr>
          <p:cNvPr id="42" name="TextBox 41">
            <a:extLst>
              <a:ext uri="{FF2B5EF4-FFF2-40B4-BE49-F238E27FC236}">
                <a16:creationId xmlns:a16="http://schemas.microsoft.com/office/drawing/2014/main" id="{5C537911-5A55-8D4F-9683-C8FC6936F9D9}"/>
              </a:ext>
            </a:extLst>
          </p:cNvPr>
          <p:cNvSpPr txBox="1"/>
          <p:nvPr/>
        </p:nvSpPr>
        <p:spPr>
          <a:xfrm>
            <a:off x="2762526" y="6154219"/>
            <a:ext cx="8743933" cy="461665"/>
          </a:xfrm>
          <a:prstGeom prst="rect">
            <a:avLst/>
          </a:prstGeom>
          <a:noFill/>
        </p:spPr>
        <p:txBody>
          <a:bodyPr wrap="square" rtlCol="0">
            <a:spAutoFit/>
          </a:bodyPr>
          <a:lstStyle/>
          <a:p>
            <a:r>
              <a:rPr lang="en-US" sz="2400" dirty="0"/>
              <a:t>Trainee flexibility; to remain in </a:t>
            </a:r>
            <a:r>
              <a:rPr lang="en-US" sz="2400" b="1" dirty="0">
                <a:solidFill>
                  <a:srgbClr val="0070C0"/>
                </a:solidFill>
              </a:rPr>
              <a:t>Core</a:t>
            </a:r>
            <a:r>
              <a:rPr lang="en-US" sz="2400" dirty="0"/>
              <a:t> or progress to </a:t>
            </a:r>
            <a:r>
              <a:rPr lang="en-US" sz="2400" b="1" dirty="0">
                <a:solidFill>
                  <a:srgbClr val="077700"/>
                </a:solidFill>
              </a:rPr>
              <a:t>Specialty</a:t>
            </a:r>
          </a:p>
        </p:txBody>
      </p:sp>
      <p:sp>
        <p:nvSpPr>
          <p:cNvPr id="19" name="TextBox 18">
            <a:extLst>
              <a:ext uri="{FF2B5EF4-FFF2-40B4-BE49-F238E27FC236}">
                <a16:creationId xmlns:a16="http://schemas.microsoft.com/office/drawing/2014/main" id="{492DF02E-4E5C-5B4F-BE57-DE040EB0F287}"/>
              </a:ext>
            </a:extLst>
          </p:cNvPr>
          <p:cNvSpPr txBox="1"/>
          <p:nvPr/>
        </p:nvSpPr>
        <p:spPr>
          <a:xfrm>
            <a:off x="770343" y="411087"/>
            <a:ext cx="8626278" cy="769441"/>
          </a:xfrm>
          <a:prstGeom prst="rect">
            <a:avLst/>
          </a:prstGeom>
          <a:noFill/>
        </p:spPr>
        <p:txBody>
          <a:bodyPr wrap="square" rtlCol="0" anchor="ctr">
            <a:spAutoFit/>
          </a:bodyPr>
          <a:lstStyle/>
          <a:p>
            <a:r>
              <a:rPr lang="en-US" sz="4400" b="1" dirty="0">
                <a:solidFill>
                  <a:schemeClr val="bg1"/>
                </a:solidFill>
              </a:rPr>
              <a:t>Progress+  Transition planning</a:t>
            </a:r>
          </a:p>
        </p:txBody>
      </p:sp>
      <p:sp>
        <p:nvSpPr>
          <p:cNvPr id="20" name="Rectangle 19">
            <a:extLst>
              <a:ext uri="{FF2B5EF4-FFF2-40B4-BE49-F238E27FC236}">
                <a16:creationId xmlns:a16="http://schemas.microsoft.com/office/drawing/2014/main" id="{1252C3B9-28B1-644D-BF32-E35282C828D8}"/>
              </a:ext>
            </a:extLst>
          </p:cNvPr>
          <p:cNvSpPr/>
          <p:nvPr/>
        </p:nvSpPr>
        <p:spPr>
          <a:xfrm>
            <a:off x="0" y="0"/>
            <a:ext cx="12192000" cy="1535547"/>
          </a:xfrm>
          <a:prstGeom prst="rect">
            <a:avLst/>
          </a:prstGeom>
          <a:solidFill>
            <a:srgbClr val="162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a:extLst>
              <a:ext uri="{FF2B5EF4-FFF2-40B4-BE49-F238E27FC236}">
                <a16:creationId xmlns:a16="http://schemas.microsoft.com/office/drawing/2014/main" id="{A0F976C9-C3A0-A947-B587-763890F30DFD}"/>
              </a:ext>
            </a:extLst>
          </p:cNvPr>
          <p:cNvSpPr txBox="1"/>
          <p:nvPr/>
        </p:nvSpPr>
        <p:spPr>
          <a:xfrm>
            <a:off x="786385" y="383052"/>
            <a:ext cx="8626278" cy="769441"/>
          </a:xfrm>
          <a:prstGeom prst="rect">
            <a:avLst/>
          </a:prstGeom>
          <a:noFill/>
        </p:spPr>
        <p:txBody>
          <a:bodyPr wrap="square" rtlCol="0" anchor="ctr">
            <a:spAutoFit/>
          </a:bodyPr>
          <a:lstStyle/>
          <a:p>
            <a:r>
              <a:rPr lang="en-US" sz="4400" b="1" dirty="0">
                <a:solidFill>
                  <a:schemeClr val="bg1"/>
                </a:solidFill>
                <a:cs typeface="Arial" panose="020B0604020202020204" pitchFamily="34" charset="0"/>
              </a:rPr>
              <a:t>Progress+  Transition planning</a:t>
            </a:r>
          </a:p>
        </p:txBody>
      </p:sp>
      <p:cxnSp>
        <p:nvCxnSpPr>
          <p:cNvPr id="21" name="Straight Arrow Connector 20">
            <a:extLst>
              <a:ext uri="{FF2B5EF4-FFF2-40B4-BE49-F238E27FC236}">
                <a16:creationId xmlns:a16="http://schemas.microsoft.com/office/drawing/2014/main" id="{51B08A25-B5E1-2543-8FA5-9BC4D5443BE0}"/>
              </a:ext>
            </a:extLst>
          </p:cNvPr>
          <p:cNvCxnSpPr>
            <a:cxnSpLocks/>
          </p:cNvCxnSpPr>
          <p:nvPr/>
        </p:nvCxnSpPr>
        <p:spPr>
          <a:xfrm>
            <a:off x="6037669" y="3143635"/>
            <a:ext cx="2392901" cy="1546117"/>
          </a:xfrm>
          <a:prstGeom prst="straightConnector1">
            <a:avLst/>
          </a:prstGeom>
          <a:ln w="57150">
            <a:solidFill>
              <a:srgbClr val="FB09E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675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6978</TotalTime>
  <Words>3036</Words>
  <Application>Microsoft Macintosh PowerPoint</Application>
  <PresentationFormat>Widescreen</PresentationFormat>
  <Paragraphs>407</Paragraphs>
  <Slides>27</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Calibri Light</vt:lpstr>
      <vt:lpstr>Courier New</vt:lpstr>
      <vt:lpstr>Montserrat</vt:lpstr>
      <vt:lpstr>Symbol</vt:lpstr>
      <vt:lpstr>Tahoma</vt:lpstr>
      <vt:lpstr>Office Theme</vt:lpstr>
      <vt:lpstr>1_Office Theme</vt:lpstr>
      <vt:lpstr>From Progress  to Progress +</vt:lpstr>
      <vt:lpstr>Progress: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Trainees finishing ST1 in Summer 2023</vt:lpstr>
      <vt:lpstr>Trainees finishing ST2 in Summer 2023</vt:lpstr>
      <vt:lpstr>Trainees finishing ST3 in Summer 2023</vt:lpstr>
      <vt:lpstr>Trainees finishing ST4 in Summer 2023</vt:lpstr>
      <vt:lpstr>Trainees finishing ST4 in Summer 2023</vt:lpstr>
      <vt:lpstr>Trainees finishing ST4 in Summer 2023</vt:lpstr>
      <vt:lpstr>Trainees finishing ST5 in Summer 2023</vt:lpstr>
      <vt:lpstr>Trainees finishing ST6 in Summer 2023</vt:lpstr>
      <vt:lpstr>Trainees finishing ST7 in Summer 2023</vt:lpstr>
      <vt:lpstr>ARCPs</vt:lpstr>
      <vt:lpstr>ARCPs</vt:lpstr>
      <vt:lpstr>PowerPoint Presentation</vt:lpstr>
      <vt:lpstr>Next steps: Trainees</vt:lpstr>
      <vt:lpstr>Next steps: College Tutors</vt:lpstr>
      <vt:lpstr>Next steps: Schools</vt:lpstr>
      <vt:lpstr>PowerPoint Presentation</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Evans</dc:creator>
  <cp:lastModifiedBy>Hannah Cooper</cp:lastModifiedBy>
  <cp:revision>174</cp:revision>
  <cp:lastPrinted>2022-02-22T08:41:23Z</cp:lastPrinted>
  <dcterms:created xsi:type="dcterms:W3CDTF">2018-08-25T16:55:04Z</dcterms:created>
  <dcterms:modified xsi:type="dcterms:W3CDTF">2022-06-11T20:45:24Z</dcterms:modified>
</cp:coreProperties>
</file>